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5" r:id="rId5"/>
    <p:sldId id="310" r:id="rId6"/>
    <p:sldId id="311" r:id="rId7"/>
    <p:sldId id="320" r:id="rId8"/>
    <p:sldId id="321" r:id="rId9"/>
    <p:sldId id="342" r:id="rId10"/>
    <p:sldId id="322" r:id="rId11"/>
    <p:sldId id="323" r:id="rId12"/>
    <p:sldId id="324" r:id="rId13"/>
    <p:sldId id="337" r:id="rId14"/>
    <p:sldId id="325" r:id="rId15"/>
    <p:sldId id="326" r:id="rId16"/>
    <p:sldId id="327" r:id="rId17"/>
    <p:sldId id="328" r:id="rId18"/>
    <p:sldId id="336" r:id="rId19"/>
    <p:sldId id="329" r:id="rId20"/>
    <p:sldId id="330" r:id="rId21"/>
    <p:sldId id="332" r:id="rId22"/>
    <p:sldId id="333" r:id="rId23"/>
    <p:sldId id="334" r:id="rId24"/>
    <p:sldId id="335" r:id="rId25"/>
    <p:sldId id="339" r:id="rId26"/>
    <p:sldId id="340" r:id="rId27"/>
    <p:sldId id="341" r:id="rId28"/>
  </p:sldIdLst>
  <p:sldSz cx="9144000" cy="6858000" type="screen4x3"/>
  <p:notesSz cx="6858000" cy="9144000"/>
  <p:custDataLst>
    <p:tags r:id="rId31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3" autoAdjust="0"/>
    <p:restoredTop sz="94629" autoAdjust="0"/>
  </p:normalViewPr>
  <p:slideViewPr>
    <p:cSldViewPr showGuides="1">
      <p:cViewPr varScale="1">
        <p:scale>
          <a:sx n="74" d="100"/>
          <a:sy n="74" d="100"/>
        </p:scale>
        <p:origin x="1194" y="54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61EFE9-9F30-4528-BDDA-C859CD15CA56}" type="datetime1">
              <a:rPr lang="es-ES" smtClean="0"/>
              <a:t>12/07/2017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7373BEA-F5F3-4B6E-BA6B-D76E24101839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95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500" cap="all" spc="150" baseline="0">
                <a:solidFill>
                  <a:schemeClr val="accent1"/>
                </a:solidFill>
              </a:defRPr>
            </a:lvl1pPr>
            <a:lvl2pPr marL="342991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1AC609F-0362-4067-A47A-9F1CA2E45A65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32AED9F-A6BB-400D-8F4D-616EB46A9405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3D505D98-D4C1-4348-8F39-108EE2C76C21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4918" y="2514600"/>
            <a:ext cx="6520997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3601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799118" y="5410201"/>
            <a:ext cx="6517197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500" cap="all" spc="150" baseline="0">
                <a:solidFill>
                  <a:schemeClr val="accent1"/>
                </a:solidFill>
              </a:defRPr>
            </a:lvl1pPr>
            <a:lvl2pPr marL="342991" indent="0" algn="l" rtl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l" rtl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12EF1AF-E5B2-41DB-BFF8-672C5BBF646A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28880" y="1905001"/>
            <a:ext cx="3315563" cy="4114800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500"/>
            </a:lvl2pPr>
            <a:lvl3pPr algn="l" rtl="0">
              <a:defRPr sz="135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4673104" y="1905001"/>
            <a:ext cx="3315563" cy="4114800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500"/>
            </a:lvl2pPr>
            <a:lvl3pPr algn="l" rtl="0">
              <a:defRPr sz="135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8E17C630-F8FA-4DCB-87FA-91D30885A2FD}" type="datetime1">
              <a:rPr lang="es-ES" smtClean="0"/>
              <a:pPr algn="r"/>
              <a:t>12/07/2017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500" b="0" cap="all" spc="150" baseline="0">
                <a:solidFill>
                  <a:schemeClr val="accent1"/>
                </a:solidFill>
              </a:defRPr>
            </a:lvl1pPr>
            <a:lvl2pPr marL="342991" indent="0" algn="l" rtl="0">
              <a:buNone/>
              <a:defRPr sz="1500" b="1"/>
            </a:lvl2pPr>
            <a:lvl3pPr marL="685983" indent="0" algn="l" rtl="0">
              <a:buNone/>
              <a:defRPr sz="1350" b="1"/>
            </a:lvl3pPr>
            <a:lvl4pPr marL="1028974" indent="0" algn="l" rtl="0">
              <a:buNone/>
              <a:defRPr sz="1200" b="1"/>
            </a:lvl4pPr>
            <a:lvl5pPr marL="1371966" indent="0" algn="l" rtl="0">
              <a:buNone/>
              <a:defRPr sz="1200" b="1"/>
            </a:lvl5pPr>
            <a:lvl6pPr marL="1714957" indent="0" algn="l" rtl="0">
              <a:buNone/>
              <a:defRPr sz="1200" b="1"/>
            </a:lvl6pPr>
            <a:lvl7pPr marL="2057949" indent="0" algn="l" rtl="0">
              <a:buNone/>
              <a:defRPr sz="1200" b="1"/>
            </a:lvl7pPr>
            <a:lvl8pPr marL="2400940" indent="0" algn="l" rtl="0">
              <a:buNone/>
              <a:defRPr sz="1200" b="1"/>
            </a:lvl8pPr>
            <a:lvl9pPr marL="2743932" indent="0" algn="l" rtl="0">
              <a:buNone/>
              <a:defRPr sz="12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500"/>
            </a:lvl2pPr>
            <a:lvl3pPr algn="l" rtl="0">
              <a:defRPr sz="135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500" b="0" cap="all" spc="150" baseline="0">
                <a:solidFill>
                  <a:schemeClr val="accent1"/>
                </a:solidFill>
              </a:defRPr>
            </a:lvl1pPr>
            <a:lvl2pPr marL="342991" indent="0" algn="l" rtl="0">
              <a:buNone/>
              <a:defRPr sz="1500" b="1"/>
            </a:lvl2pPr>
            <a:lvl3pPr marL="685983" indent="0" algn="l" rtl="0">
              <a:buNone/>
              <a:defRPr sz="1350" b="1"/>
            </a:lvl3pPr>
            <a:lvl4pPr marL="1028974" indent="0" algn="l" rtl="0">
              <a:buNone/>
              <a:defRPr sz="1200" b="1"/>
            </a:lvl4pPr>
            <a:lvl5pPr marL="1371966" indent="0" algn="l" rtl="0">
              <a:buNone/>
              <a:defRPr sz="1200" b="1"/>
            </a:lvl5pPr>
            <a:lvl6pPr marL="1714957" indent="0" algn="l" rtl="0">
              <a:buNone/>
              <a:defRPr sz="1200" b="1"/>
            </a:lvl6pPr>
            <a:lvl7pPr marL="2057949" indent="0" algn="l" rtl="0">
              <a:buNone/>
              <a:defRPr sz="1200" b="1"/>
            </a:lvl7pPr>
            <a:lvl8pPr marL="2400940" indent="0" algn="l" rtl="0">
              <a:buNone/>
              <a:defRPr sz="1200" b="1"/>
            </a:lvl8pPr>
            <a:lvl9pPr marL="2743932" indent="0" algn="l" rtl="0">
              <a:buNone/>
              <a:defRPr sz="12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500"/>
            </a:lvl2pPr>
            <a:lvl3pPr algn="l" rtl="0">
              <a:defRPr sz="135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24076C6-356A-48AB-A8EF-572AE4A11929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4A686D9-BDBD-4090-B19D-04E04F3CB648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B4D0FB-1285-4974-8D4E-BCFCC0FA7978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2701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 rtlCol="0">
            <a:normAutofit/>
          </a:bodyPr>
          <a:lstStyle>
            <a:lvl1pPr algn="l" rtl="0">
              <a:defRPr sz="1800"/>
            </a:lvl1pPr>
            <a:lvl2pPr algn="l" rtl="0">
              <a:defRPr sz="1500"/>
            </a:lvl2pPr>
            <a:lvl3pPr algn="l" rtl="0">
              <a:defRPr sz="1350"/>
            </a:lvl3pPr>
            <a:lvl4pPr algn="l" rtl="0">
              <a:defRPr sz="1200"/>
            </a:lvl4pPr>
            <a:lvl5pPr algn="l" rtl="0">
              <a:defRPr sz="1200"/>
            </a:lvl5pPr>
            <a:lvl6pPr algn="l" rtl="0">
              <a:defRPr sz="1200"/>
            </a:lvl6pPr>
            <a:lvl7pPr algn="l" rtl="0">
              <a:defRPr sz="1200"/>
            </a:lvl7pPr>
            <a:lvl8pPr algn="l" rtl="0">
              <a:defRPr sz="1200"/>
            </a:lvl8pPr>
            <a:lvl9pPr algn="l" rtl="0"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00"/>
              </a:spcBef>
              <a:buNone/>
              <a:defRPr sz="1350"/>
            </a:lvl1pPr>
            <a:lvl2pPr marL="342991" indent="0" algn="l" rtl="0">
              <a:buNone/>
              <a:defRPr sz="900"/>
            </a:lvl2pPr>
            <a:lvl3pPr marL="685983" indent="0" algn="l" rtl="0">
              <a:buNone/>
              <a:defRPr sz="750"/>
            </a:lvl3pPr>
            <a:lvl4pPr marL="1028974" indent="0" algn="l" rtl="0">
              <a:buNone/>
              <a:defRPr sz="675"/>
            </a:lvl4pPr>
            <a:lvl5pPr marL="1371966" indent="0" algn="l" rtl="0">
              <a:buNone/>
              <a:defRPr sz="675"/>
            </a:lvl5pPr>
            <a:lvl6pPr marL="1714957" indent="0" algn="l" rtl="0">
              <a:buNone/>
              <a:defRPr sz="675"/>
            </a:lvl6pPr>
            <a:lvl7pPr marL="2057949" indent="0" algn="l" rtl="0">
              <a:buNone/>
              <a:defRPr sz="675"/>
            </a:lvl7pPr>
            <a:lvl8pPr marL="2400940" indent="0" algn="l" rtl="0">
              <a:buNone/>
              <a:defRPr sz="675"/>
            </a:lvl8pPr>
            <a:lvl9pPr marL="2743932" indent="0" algn="l" rtl="0">
              <a:buNone/>
              <a:defRPr sz="675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C3D96D5-80C9-4ED7-89C2-CE590C3C6CB2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1800"/>
            </a:lvl1pPr>
            <a:lvl2pPr marL="342991" indent="0" algn="l" rtl="0">
              <a:buNone/>
              <a:defRPr sz="2101"/>
            </a:lvl2pPr>
            <a:lvl3pPr marL="685983" indent="0" algn="l" rtl="0">
              <a:buNone/>
              <a:defRPr sz="1800"/>
            </a:lvl3pPr>
            <a:lvl4pPr marL="1028974" indent="0" algn="l" rtl="0">
              <a:buNone/>
              <a:defRPr sz="1500"/>
            </a:lvl4pPr>
            <a:lvl5pPr marL="1371966" indent="0" algn="l" rtl="0">
              <a:buNone/>
              <a:defRPr sz="1500"/>
            </a:lvl5pPr>
            <a:lvl6pPr marL="1714957" indent="0" algn="l" rtl="0">
              <a:buNone/>
              <a:defRPr sz="1500"/>
            </a:lvl6pPr>
            <a:lvl7pPr marL="2057949" indent="0" algn="l" rtl="0">
              <a:buNone/>
              <a:defRPr sz="1500"/>
            </a:lvl7pPr>
            <a:lvl8pPr marL="2400940" indent="0" algn="l" rtl="0">
              <a:buNone/>
              <a:defRPr sz="1500"/>
            </a:lvl8pPr>
            <a:lvl9pPr marL="2743932" indent="0" algn="l" rtl="0">
              <a:buNone/>
              <a:defRPr sz="15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2701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900"/>
              </a:spcBef>
              <a:buNone/>
              <a:defRPr sz="1350"/>
            </a:lvl1pPr>
            <a:lvl2pPr marL="342991" indent="0" algn="l" rtl="0">
              <a:buNone/>
              <a:defRPr sz="900"/>
            </a:lvl2pPr>
            <a:lvl3pPr marL="685983" indent="0" algn="l" rtl="0">
              <a:buNone/>
              <a:defRPr sz="750"/>
            </a:lvl3pPr>
            <a:lvl4pPr marL="1028974" indent="0" algn="l" rtl="0">
              <a:buNone/>
              <a:defRPr sz="675"/>
            </a:lvl4pPr>
            <a:lvl5pPr marL="1371966" indent="0" algn="l" rtl="0">
              <a:buNone/>
              <a:defRPr sz="675"/>
            </a:lvl5pPr>
            <a:lvl6pPr marL="1714957" indent="0" algn="l" rtl="0">
              <a:buNone/>
              <a:defRPr sz="675"/>
            </a:lvl6pPr>
            <a:lvl7pPr marL="2057949" indent="0" algn="l" rtl="0">
              <a:buNone/>
              <a:defRPr sz="675"/>
            </a:lvl7pPr>
            <a:lvl8pPr marL="2400940" indent="0" algn="l" rtl="0">
              <a:buNone/>
              <a:defRPr sz="675"/>
            </a:lvl8pPr>
            <a:lvl9pPr marL="2743932" indent="0" algn="l" rtl="0">
              <a:buNone/>
              <a:defRPr sz="675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A911BAB-2490-48FD-81BA-E5EB85DA87AE}" type="datetime1">
              <a:rPr lang="es-ES" smtClean="0"/>
              <a:pPr/>
              <a:t>12/07/2017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170E197-1079-4777-8273-53286CD6A787}" type="datetime1">
              <a:rPr lang="es-ES" smtClean="0"/>
              <a:pPr algn="r"/>
              <a:t>12/07/2017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701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923" indent="-167923" algn="l" defTabSz="685983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7755" indent="-173878" algn="l" defTabSz="685983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SzPct val="10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12105" indent="-164350" algn="l" defTabSz="685983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43109" indent="-131004" algn="l" defTabSz="685983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922" indent="-129813" algn="l" defTabSz="685983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497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834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6171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508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Pabsm94/HyperPlum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7278082" cy="2895600"/>
          </a:xfrm>
        </p:spPr>
        <p:txBody>
          <a:bodyPr rtlCol="0">
            <a:normAutofit/>
          </a:bodyPr>
          <a:lstStyle/>
          <a:p>
            <a:r>
              <a:rPr lang="en-GB" sz="3200" dirty="0"/>
              <a:t>Implementation</a:t>
            </a:r>
            <a:r>
              <a:rPr lang="es-ES" sz="3200" dirty="0"/>
              <a:t> and </a:t>
            </a:r>
            <a:r>
              <a:rPr lang="en-GB" sz="3200" dirty="0" smtClean="0"/>
              <a:t>characterization</a:t>
            </a:r>
            <a:r>
              <a:rPr lang="es-ES" sz="3200" dirty="0" smtClean="0"/>
              <a:t> </a:t>
            </a:r>
            <a:r>
              <a:rPr lang="es-ES" sz="3200" dirty="0"/>
              <a:t>of </a:t>
            </a:r>
            <a:br>
              <a:rPr lang="es-ES" sz="3200" dirty="0"/>
            </a:br>
            <a:r>
              <a:rPr lang="es-ES" sz="3200" dirty="0"/>
              <a:t>an </a:t>
            </a:r>
            <a:r>
              <a:rPr lang="en-GB" sz="3200" dirty="0"/>
              <a:t>open-source</a:t>
            </a:r>
            <a:r>
              <a:rPr lang="es-ES" sz="3200" dirty="0"/>
              <a:t> plasma </a:t>
            </a:r>
            <a:r>
              <a:rPr lang="en-GB" sz="3200" dirty="0"/>
              <a:t>plume</a:t>
            </a:r>
            <a:r>
              <a:rPr lang="es-ES" sz="3200" dirty="0"/>
              <a:t> </a:t>
            </a:r>
            <a:r>
              <a:rPr lang="en-GB" sz="3200" dirty="0" smtClean="0"/>
              <a:t>code</a:t>
            </a:r>
            <a:endParaRPr lang="en-GB" sz="3200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457200" y="4010696"/>
            <a:ext cx="6173808" cy="1219200"/>
          </a:xfrm>
        </p:spPr>
        <p:txBody>
          <a:bodyPr rtlCol="0"/>
          <a:lstStyle/>
          <a:p>
            <a:pPr rtl="0"/>
            <a:r>
              <a:rPr lang="en-US" dirty="0" smtClean="0"/>
              <a:t>FINAL DEGREE DISSERTATION</a:t>
            </a:r>
          </a:p>
          <a:p>
            <a:pPr rtl="0"/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457200" y="5715000"/>
            <a:ext cx="510540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983">
              <a:lnSpc>
                <a:spcPct val="80000"/>
              </a:lnSpc>
              <a:spcBef>
                <a:spcPct val="0"/>
              </a:spcBef>
            </a:pPr>
            <a:r>
              <a:rPr lang="en-US" sz="2000" spc="75" dirty="0">
                <a:latin typeface="+mj-lt"/>
                <a:ea typeface="+mj-ea"/>
                <a:cs typeface="+mj-cs"/>
              </a:rPr>
              <a:t>Pablo Moreno de </a:t>
            </a:r>
            <a:r>
              <a:rPr lang="en-US" sz="2000" spc="75" dirty="0" smtClean="0">
                <a:latin typeface="+mj-lt"/>
                <a:ea typeface="+mj-ea"/>
                <a:cs typeface="+mj-cs"/>
              </a:rPr>
              <a:t>Santos</a:t>
            </a:r>
          </a:p>
          <a:p>
            <a:pPr defTabSz="685983">
              <a:lnSpc>
                <a:spcPct val="80000"/>
              </a:lnSpc>
              <a:spcBef>
                <a:spcPct val="0"/>
              </a:spcBef>
            </a:pPr>
            <a:r>
              <a:rPr lang="en-US" sz="1600" spc="75" dirty="0" smtClean="0">
                <a:latin typeface="+mj-lt"/>
                <a:ea typeface="+mj-ea"/>
                <a:cs typeface="+mj-cs"/>
              </a:rPr>
              <a:t>Tutor: Mario Merino Martinez</a:t>
            </a:r>
            <a:endParaRPr lang="en-US" sz="1600" spc="75" dirty="0">
              <a:latin typeface="+mj-lt"/>
              <a:ea typeface="+mj-ea"/>
              <a:cs typeface="+mj-cs"/>
            </a:endParaRPr>
          </a:p>
          <a:p>
            <a:r>
              <a:rPr lang="en-US" sz="1200" cap="all" spc="150" dirty="0">
                <a:solidFill>
                  <a:schemeClr val="accent1"/>
                </a:solidFill>
              </a:rPr>
              <a:t>Degree in Aerospace engineering</a:t>
            </a:r>
            <a:endParaRPr lang="en-GB" sz="1200" cap="all" spc="1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ASYMPTOTIC EXPANSION METHOD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AEM re-initialization or marching scheme: </a:t>
                </a:r>
                <a:r>
                  <a:rPr lang="en-US" dirty="0"/>
                  <a:t>AEM integration split into steps or plume fronts</a:t>
                </a:r>
                <a:r>
                  <a:rPr lang="en-US" dirty="0" smtClean="0"/>
                  <a:t>. At every plume axial step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Step </a:t>
                </a:r>
                <a:r>
                  <a:rPr lang="en-US" dirty="0"/>
                  <a:t>plasma plume profiles (density, axial and radial velocity, </a:t>
                </a:r>
                <a:r>
                  <a:rPr lang="en-US" dirty="0" smtClean="0"/>
                  <a:t>etc.) </a:t>
                </a:r>
                <a:r>
                  <a:rPr lang="en-US" dirty="0"/>
                  <a:t>are used as initial conditions for following </a:t>
                </a:r>
                <a:r>
                  <a:rPr lang="en-US" dirty="0" smtClean="0"/>
                  <a:t>steps .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Advantages: </a:t>
                </a:r>
                <a:r>
                  <a:rPr lang="en-US" dirty="0"/>
                  <a:t>No more additional higher order corrections. Increase in accuracy, wider convergence region.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34" t="-1331" r="-1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o 8"/>
          <p:cNvGrpSpPr/>
          <p:nvPr/>
        </p:nvGrpSpPr>
        <p:grpSpPr>
          <a:xfrm>
            <a:off x="2734287" y="2739361"/>
            <a:ext cx="4187825" cy="905464"/>
            <a:chOff x="2734287" y="2739361"/>
            <a:chExt cx="4187825" cy="90546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4287" y="2739361"/>
              <a:ext cx="3668217" cy="257419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2734287" y="3029272"/>
              <a:ext cx="41878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cap="all" spc="150" dirty="0" smtClean="0">
                  <a:solidFill>
                    <a:schemeClr val="accent1"/>
                  </a:solidFill>
                </a:rPr>
                <a:t>PLASMA PLUME PROPPERTIES AT SPECIFIC Z=CONST </a:t>
              </a:r>
            </a:p>
            <a:p>
              <a:r>
                <a:rPr lang="en-US" sz="800" cap="all" spc="150" dirty="0" smtClean="0">
                  <a:solidFill>
                    <a:schemeClr val="accent1"/>
                  </a:solidFill>
                </a:rPr>
                <a:t>FRONTS ARE FUNCTIONS OF THE RADIAL DISTANCE.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2413043" y="4121053"/>
            <a:ext cx="4509069" cy="874591"/>
            <a:chOff x="2413043" y="4121053"/>
            <a:chExt cx="4509069" cy="87459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3043" y="4121053"/>
              <a:ext cx="4509069" cy="234576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2413043" y="4380091"/>
              <a:ext cx="41878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AEM MARCHING INTEGRATION PROCEDURE: REINITIALIZTION OF</a:t>
              </a:r>
            </a:p>
            <a:p>
              <a:r>
                <a:rPr lang="en-US" sz="800" cap="all" spc="150" dirty="0" smtClean="0">
                  <a:solidFill>
                    <a:schemeClr val="accent1"/>
                  </a:solidFill>
                </a:rPr>
                <a:t>PLASMA PLUME PARAMETERS UPDATING PREVIOS STEP.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159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SELF-SIMILARITY METHOD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2108" y="2024931"/>
                <a:ext cx="7544692" cy="423583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SSM based on self-similarity of plume expansions: typically </a:t>
                </a:r>
                <a:r>
                  <a:rPr lang="en-US" dirty="0"/>
                  <a:t>smooth, bell-shaped radial plasma profile, </a:t>
                </a:r>
                <a:r>
                  <a:rPr lang="en-US" dirty="0" smtClean="0"/>
                  <a:t>invariable </a:t>
                </a:r>
                <a:r>
                  <a:rPr lang="en-US" dirty="0"/>
                  <a:t>along the axial </a:t>
                </a:r>
                <a:r>
                  <a:rPr lang="en-US" dirty="0" smtClean="0"/>
                  <a:t>direction with radial broadening.</a:t>
                </a:r>
              </a:p>
              <a:p>
                <a:r>
                  <a:rPr lang="en-US" dirty="0" smtClean="0"/>
                  <a:t>Very accurate for hypersonic expansions. SSM error proportional to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1/</m:t>
                    </m:r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Simpler, but more restrictive than AEM due to model </a:t>
                </a:r>
                <a:r>
                  <a:rPr lang="en-US" dirty="0" smtClean="0"/>
                  <a:t>constraints.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108" y="2024931"/>
                <a:ext cx="7544692" cy="4235830"/>
              </a:xfrm>
              <a:blipFill rotWithShape="0">
                <a:blip r:embed="rId2"/>
                <a:stretch>
                  <a:fillRect l="-485" t="-12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47" y="3862135"/>
            <a:ext cx="1280746" cy="561423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3479063" y="3949929"/>
            <a:ext cx="1966941" cy="29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986" y="3679028"/>
            <a:ext cx="1224030" cy="220546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1142108" y="3458461"/>
            <a:ext cx="4187825" cy="1835483"/>
            <a:chOff x="1142108" y="3369900"/>
            <a:chExt cx="4187825" cy="183548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553" y="3369900"/>
              <a:ext cx="1086133" cy="275843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2108" y="4466327"/>
              <a:ext cx="2867025" cy="466725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1142108" y="4989939"/>
              <a:ext cx="41878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cap="all" spc="150" dirty="0" smtClean="0">
                  <a:solidFill>
                    <a:schemeClr val="accent1"/>
                  </a:solidFill>
                </a:rPr>
                <a:t>GENERAL SSM EQUATIONS.</a:t>
              </a:r>
              <a:endParaRPr lang="en-GB" dirty="0"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5695949" y="3507822"/>
            <a:ext cx="4187825" cy="1731678"/>
            <a:chOff x="5695949" y="3507822"/>
            <a:chExt cx="4187825" cy="1731678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6037" y="3507822"/>
              <a:ext cx="762000" cy="238125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5949" y="3996011"/>
              <a:ext cx="2162175" cy="504825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5695949" y="4500836"/>
              <a:ext cx="41878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SSM EQUATIONS AFTER CONSTANT </a:t>
              </a:r>
            </a:p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AXIAL VELOCITY ALONG CENTRELINE </a:t>
              </a:r>
            </a:p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ASSUMPTIO.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30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SELF-SIMILARITY METHOD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SSM advantages</a:t>
            </a:r>
            <a:r>
              <a:rPr lang="en-US" dirty="0"/>
              <a:t>: algebraically </a:t>
            </a:r>
            <a:r>
              <a:rPr lang="en-US" dirty="0" smtClean="0"/>
              <a:t>simpler and more accurate than AEM in a wider region; provides important parameters with no need of further processing (ion streamlines).</a:t>
            </a:r>
          </a:p>
          <a:p>
            <a:r>
              <a:rPr lang="en-US" dirty="0" smtClean="0"/>
              <a:t>SSM disadvantages: limited </a:t>
            </a:r>
            <a:r>
              <a:rPr lang="en-US" dirty="0"/>
              <a:t>range of initial plasma profiles </a:t>
            </a:r>
            <a:r>
              <a:rPr lang="en-US" dirty="0" smtClean="0"/>
              <a:t>can be explored accurately.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2718744" y="3733800"/>
            <a:ext cx="4187825" cy="3243728"/>
            <a:chOff x="2718744" y="3733800"/>
            <a:chExt cx="4187825" cy="3243728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8744" y="3733800"/>
              <a:ext cx="3699304" cy="2596003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718744" y="6361975"/>
              <a:ext cx="41878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err="1" smtClean="0">
                  <a:solidFill>
                    <a:schemeClr val="accent1"/>
                  </a:solidFill>
                </a:rPr>
                <a:t>Ssm</a:t>
              </a:r>
              <a:r>
                <a:rPr lang="en-GB" sz="800" cap="all" spc="150" dirty="0" smtClean="0">
                  <a:solidFill>
                    <a:schemeClr val="accent1"/>
                  </a:solidFill>
                </a:rPr>
                <a:t> INITIAL PROFILES PROPOSED BY PARKS, KORSUN AND</a:t>
              </a:r>
            </a:p>
            <a:p>
              <a:r>
                <a:rPr lang="en-US" sz="800" cap="all" spc="150" dirty="0" smtClean="0">
                  <a:solidFill>
                    <a:schemeClr val="accent1"/>
                  </a:solidFill>
                </a:rPr>
                <a:t>ASHKENAZY FOR ACCURATE SSM RESULTS.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035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0"/>
            <a:ext cx="6859787" cy="1371600"/>
          </a:xfrm>
        </p:spPr>
        <p:txBody>
          <a:bodyPr/>
          <a:lstStyle/>
          <a:p>
            <a:r>
              <a:rPr lang="en-US" dirty="0" smtClean="0"/>
              <a:t>HYPERPLUME PYTHON CODE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8754" y="1600200"/>
            <a:ext cx="4572000" cy="4800600"/>
          </a:xfrm>
        </p:spPr>
        <p:txBody>
          <a:bodyPr>
            <a:noAutofit/>
          </a:bodyPr>
          <a:lstStyle/>
          <a:p>
            <a:r>
              <a:rPr lang="en-US" dirty="0"/>
              <a:t>How to implement  SSM and AEM for numerical integration: Development of </a:t>
            </a:r>
            <a:r>
              <a:rPr lang="en-US" dirty="0" err="1" smtClean="0"/>
              <a:t>HyperPlume</a:t>
            </a:r>
            <a:r>
              <a:rPr lang="en-US" dirty="0" smtClean="0"/>
              <a:t> </a:t>
            </a:r>
            <a:r>
              <a:rPr lang="en-US" dirty="0"/>
              <a:t>Open-Source Python package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Why Python? High level language. Easy, </a:t>
            </a:r>
            <a:r>
              <a:rPr lang="en-US" dirty="0" err="1" smtClean="0"/>
              <a:t>integrable</a:t>
            </a:r>
            <a:r>
              <a:rPr lang="en-US" dirty="0" smtClean="0"/>
              <a:t> and powerful. Open-Source programming language for Open-Source code. </a:t>
            </a:r>
            <a:endParaRPr lang="en-US" dirty="0"/>
          </a:p>
          <a:p>
            <a:r>
              <a:rPr lang="en-US" dirty="0" err="1" smtClean="0"/>
              <a:t>HyperPlume</a:t>
            </a:r>
            <a:r>
              <a:rPr lang="en-US" dirty="0" smtClean="0"/>
              <a:t> Python tool developed under Object-Oriented Programming (OOP</a:t>
            </a:r>
            <a:r>
              <a:rPr lang="en-US" dirty="0"/>
              <a:t>)  and Test Driven Design (TDD) </a:t>
            </a:r>
            <a:r>
              <a:rPr lang="en-US" dirty="0" smtClean="0"/>
              <a:t>approaches.</a:t>
            </a:r>
          </a:p>
          <a:p>
            <a:r>
              <a:rPr lang="en-US" dirty="0" smtClean="0"/>
              <a:t>OOP + TDD: </a:t>
            </a:r>
            <a:r>
              <a:rPr lang="en-US" dirty="0"/>
              <a:t>code </a:t>
            </a:r>
            <a:r>
              <a:rPr lang="en-US" dirty="0" smtClean="0"/>
              <a:t>reusability and integrity for possible revisions, fast </a:t>
            </a:r>
            <a:r>
              <a:rPr lang="en-US" dirty="0"/>
              <a:t>and easy understanding of the physics behind plume expansion processes, return plume expansion results in a concise manner.</a:t>
            </a:r>
            <a:endParaRPr lang="en-GB" dirty="0"/>
          </a:p>
          <a:p>
            <a:endParaRPr lang="en-US" dirty="0" smtClean="0"/>
          </a:p>
          <a:p>
            <a:pPr marL="1166171" lvl="8" indent="0">
              <a:buNone/>
            </a:pPr>
            <a:r>
              <a:rPr lang="en-US" dirty="0" smtClean="0"/>
              <a:t>            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upo 6"/>
          <p:cNvGrpSpPr/>
          <p:nvPr/>
        </p:nvGrpSpPr>
        <p:grpSpPr>
          <a:xfrm>
            <a:off x="5805078" y="1471322"/>
            <a:ext cx="4916351" cy="5120849"/>
            <a:chOff x="5805078" y="1471322"/>
            <a:chExt cx="4916351" cy="5120849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604" y="2865119"/>
              <a:ext cx="1600200" cy="311149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078" y="1471322"/>
              <a:ext cx="3057253" cy="1294075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533604" y="5976618"/>
              <a:ext cx="41878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STRUCTURE OF HYPERPLUME</a:t>
              </a:r>
            </a:p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PYTHON CODE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5154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4899" y="856580"/>
            <a:ext cx="6859787" cy="1028968"/>
          </a:xfrm>
        </p:spPr>
        <p:txBody>
          <a:bodyPr/>
          <a:lstStyle/>
          <a:p>
            <a:r>
              <a:rPr lang="en-US" dirty="0"/>
              <a:t>HYPERPLUME PYTHON CODE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30487" y="2114208"/>
            <a:ext cx="4127313" cy="308690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Hyperplume</a:t>
            </a:r>
            <a:r>
              <a:rPr lang="en-US" dirty="0" smtClean="0"/>
              <a:t> Python package released in GitHub Repository.</a:t>
            </a:r>
          </a:p>
          <a:p>
            <a:r>
              <a:rPr lang="en-US" dirty="0" smtClean="0"/>
              <a:t>What is GitHub</a:t>
            </a:r>
            <a:r>
              <a:rPr lang="en-US" dirty="0"/>
              <a:t>: web hub for repositories, where all the contents of a particular project are safely stored and </a:t>
            </a:r>
            <a:r>
              <a:rPr lang="en-US" dirty="0" smtClean="0"/>
              <a:t>versioned. </a:t>
            </a:r>
          </a:p>
          <a:p>
            <a:r>
              <a:rPr lang="en-US" dirty="0" smtClean="0"/>
              <a:t>Code released publicly to academic a non-scholar community. Protect authorship with license and DOI.</a:t>
            </a:r>
          </a:p>
          <a:p>
            <a:r>
              <a:rPr lang="en-US" dirty="0" smtClean="0">
                <a:hlinkClick r:id="rId2"/>
              </a:rPr>
              <a:t>https://github.com/Pabsm94/HyperPlume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GB" dirty="0"/>
          </a:p>
        </p:txBody>
      </p:sp>
      <p:grpSp>
        <p:nvGrpSpPr>
          <p:cNvPr id="6" name="Grupo 5"/>
          <p:cNvGrpSpPr/>
          <p:nvPr/>
        </p:nvGrpSpPr>
        <p:grpSpPr>
          <a:xfrm>
            <a:off x="5562600" y="2172716"/>
            <a:ext cx="4187825" cy="3033457"/>
            <a:chOff x="5562600" y="2172716"/>
            <a:chExt cx="4187825" cy="303345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2172716"/>
              <a:ext cx="3200400" cy="2804606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5562600" y="4990729"/>
              <a:ext cx="41878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HYPERPLUME MAIN GITHUB REPOSITORY PAGE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5188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HYPERPLUME PYTHON CODE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smtClean="0"/>
              <a:t>additional tools allow </a:t>
            </a:r>
            <a:r>
              <a:rPr lang="en-US" dirty="0"/>
              <a:t>quick documentation of the code. Sphinx adds value to the documentation. More interactive and readable</a:t>
            </a:r>
            <a:r>
              <a:rPr lang="en-US" dirty="0" smtClean="0"/>
              <a:t>. Multiple documentation output formats: PDF, HTML, etc.</a:t>
            </a:r>
            <a:endParaRPr lang="en-US" dirty="0"/>
          </a:p>
          <a:p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971800"/>
            <a:ext cx="4098071" cy="28194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514600" y="5817166"/>
            <a:ext cx="4187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smtClean="0">
                <a:solidFill>
                  <a:schemeClr val="accent1"/>
                </a:solidFill>
              </a:rPr>
              <a:t>HYPERPLUME HTML DOCUMENTATION LAYOUT. CREATED WITH SPHINX TOOL.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26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2108" y="110767"/>
            <a:ext cx="6859787" cy="1371600"/>
          </a:xfrm>
        </p:spPr>
        <p:txBody>
          <a:bodyPr/>
          <a:lstStyle/>
          <a:p>
            <a:r>
              <a:rPr lang="en-US" dirty="0" smtClean="0"/>
              <a:t>CHARACTERIZATION OF PLUMES WITH HYPERPLUME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2108" y="1561153"/>
                <a:ext cx="6790966" cy="48350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AEM results: Influence of </a:t>
                </a:r>
                <a:r>
                  <a:rPr lang="el-GR" dirty="0" smtClean="0"/>
                  <a:t>γ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in plume variables and convergence region.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108" y="1561153"/>
                <a:ext cx="6790966" cy="483502"/>
              </a:xfrm>
              <a:blipFill rotWithShape="0">
                <a:blip r:embed="rId2"/>
                <a:stretch>
                  <a:fillRect l="-449" t="-17722" b="-139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ritelatex.s3.amazonaws.com/nbpfvqhssdkk/uploads/4776/11310592/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9" y="2122647"/>
            <a:ext cx="2726871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ritelatex.s3.amazonaws.com/nbpfvqhssdkk/uploads/4780/11313366/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9" y="4512043"/>
            <a:ext cx="2771696" cy="185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ritelatex.s3.amazonaws.com/nbpfvqhssdkk/uploads/5330/11431297/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87" y="4512043"/>
            <a:ext cx="2778655" cy="185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6520418" y="2128012"/>
                <a:ext cx="234376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Findings: </a:t>
                </a:r>
                <a:endParaRPr lang="en-US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AEM higher order corrections diverge radially and axially downstream.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smtClean="0"/>
                  <a:t>Accuracy increases with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dirty="0" smtClean="0"/>
                  <a:t> and </a:t>
                </a:r>
                <a:r>
                  <a:rPr lang="el-GR" sz="1600" dirty="0"/>
                  <a:t>γ</a:t>
                </a:r>
                <a:r>
                  <a:rPr lang="en-GB" sz="1600" dirty="0" smtClean="0"/>
                  <a:t> 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smtClean="0"/>
                  <a:t>Convergence </a:t>
                </a:r>
                <a:r>
                  <a:rPr lang="en-GB" sz="1600" dirty="0"/>
                  <a:t>region of the model and accuracy increase with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dirty="0"/>
                  <a:t>. </a:t>
                </a: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418" y="2128012"/>
                <a:ext cx="2343760" cy="2800767"/>
              </a:xfrm>
              <a:prstGeom prst="rect">
                <a:avLst/>
              </a:prstGeom>
              <a:blipFill rotWithShape="0">
                <a:blip r:embed="rId6"/>
                <a:stretch>
                  <a:fillRect l="-1563" t="-652" b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88" y="2122646"/>
            <a:ext cx="2732736" cy="181791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56356" y="4018553"/>
            <a:ext cx="2735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cap="all" spc="150" dirty="0" smtClean="0">
                <a:solidFill>
                  <a:schemeClr val="accent1"/>
                </a:solidFill>
              </a:rPr>
              <a:t>density contours (logarithmic values) </a:t>
            </a:r>
            <a:r>
              <a:rPr lang="en-US" sz="700" cap="all" spc="150" dirty="0" smtClean="0">
                <a:solidFill>
                  <a:schemeClr val="accent1"/>
                </a:solidFill>
              </a:rPr>
              <a:t>For zeroth order (solid lines) and Second order (dashed lines)</a:t>
            </a:r>
            <a:endParaRPr lang="en-GB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3361352" y="3970777"/>
            <a:ext cx="418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cap="all" spc="150" dirty="0" smtClean="0">
                <a:solidFill>
                  <a:schemeClr val="accent1"/>
                </a:solidFill>
              </a:rPr>
              <a:t>density contours (logarithmic results)</a:t>
            </a:r>
          </a:p>
          <a:p>
            <a:r>
              <a:rPr lang="en-GB" sz="700" cap="all" spc="150" dirty="0" smtClean="0">
                <a:solidFill>
                  <a:schemeClr val="accent1"/>
                </a:solidFill>
              </a:rPr>
              <a:t> for first order </a:t>
            </a:r>
            <a:r>
              <a:rPr lang="en-US" sz="700" cap="all" spc="150" dirty="0" smtClean="0">
                <a:solidFill>
                  <a:schemeClr val="accent1"/>
                </a:solidFill>
              </a:rPr>
              <a:t>correction</a:t>
            </a:r>
            <a:endParaRPr lang="en-GB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/>
              <p:cNvSpPr txBox="1"/>
              <p:nvPr/>
            </p:nvSpPr>
            <p:spPr>
              <a:xfrm>
                <a:off x="314838" y="6419642"/>
                <a:ext cx="4187825" cy="68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00" cap="all" spc="150" dirty="0" smtClean="0">
                    <a:solidFill>
                      <a:schemeClr val="accent1"/>
                    </a:solidFill>
                  </a:rPr>
                  <a:t>Aem</a:t>
                </a:r>
                <a:r>
                  <a:rPr lang="en-GB" sz="700" cap="all" spc="150" dirty="0" smtClean="0">
                    <a:solidFill>
                      <a:schemeClr val="accent1"/>
                    </a:solidFill>
                  </a:rPr>
                  <a:t> fist </a:t>
                </a:r>
                <a:r>
                  <a:rPr lang="en-GB" sz="700" cap="all" spc="150" dirty="0" err="1" smtClean="0">
                    <a:solidFill>
                      <a:schemeClr val="accent1"/>
                    </a:solidFill>
                  </a:rPr>
                  <a:t>hirgher</a:t>
                </a:r>
                <a:r>
                  <a:rPr lang="en-GB" sz="700" cap="all" spc="150" dirty="0" smtClean="0">
                    <a:solidFill>
                      <a:schemeClr val="accent1"/>
                    </a:solidFill>
                  </a:rPr>
                  <a:t> order </a:t>
                </a:r>
                <a:r>
                  <a:rPr lang="en-GB" sz="700" cap="all" spc="150" dirty="0" smtClean="0">
                    <a:solidFill>
                      <a:schemeClr val="accent1"/>
                    </a:solidFill>
                  </a:rPr>
                  <a:t>perturbations for </a:t>
                </a:r>
              </a:p>
              <a:p>
                <a14:m>
                  <m:oMath xmlns:m="http://schemas.openxmlformats.org/officeDocument/2006/math">
                    <m:r>
                      <a:rPr lang="en-GB" sz="700" i="1" cap="all" spc="15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700" b="0" i="1" cap="all" spc="15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700" cap="all" spc="150" dirty="0" smtClean="0">
                    <a:solidFill>
                      <a:schemeClr val="accent1"/>
                    </a:solidFill>
                  </a:rPr>
                  <a:t>(solid) and </a:t>
                </a:r>
                <a14:m>
                  <m:oMath xmlns:m="http://schemas.openxmlformats.org/officeDocument/2006/math">
                    <m:r>
                      <a:rPr lang="en-GB" sz="700" i="1" cap="all" spc="15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700" i="1" cap="all" spc="15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700" cap="all" spc="150" dirty="0" smtClean="0">
                    <a:solidFill>
                      <a:schemeClr val="accent1"/>
                    </a:solidFill>
                  </a:rPr>
                  <a:t>.2 (dashed)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cap="all" spc="150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sz="700" cap="all" spc="150">
                            <a:solidFill>
                              <a:schemeClr val="accent1"/>
                            </a:solidFill>
                          </a:rPr>
                          <m:t>𝑎</m:t>
                        </m:r>
                      </m:e>
                      <m:sub>
                        <m:r>
                          <a:rPr lang="en-US" sz="700" cap="all" spc="150">
                            <a:solidFill>
                              <a:schemeClr val="accent1"/>
                            </a:solidFill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700" cap="all" spc="150" dirty="0">
                    <a:solidFill>
                      <a:schemeClr val="accent1"/>
                    </a:solidFill>
                  </a:rPr>
                  <a:t>=15º </a:t>
                </a:r>
              </a:p>
              <a:p>
                <a:r>
                  <a:rPr lang="en-GB" sz="700" cap="all" spc="150" dirty="0">
                    <a:solidFill>
                      <a:schemeClr val="accent1"/>
                    </a:solidFill>
                  </a:rPr>
                  <a:t>(black)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cap="all" spc="150">
                            <a:solidFill>
                              <a:schemeClr val="accent1"/>
                            </a:solidFill>
                          </a:rPr>
                        </m:ctrlPr>
                      </m:sSubPr>
                      <m:e>
                        <m:r>
                          <a:rPr lang="en-US" sz="700" cap="all" spc="150">
                            <a:solidFill>
                              <a:schemeClr val="accent1"/>
                            </a:solidFill>
                          </a:rPr>
                          <m:t>𝑎</m:t>
                        </m:r>
                      </m:e>
                      <m:sub>
                        <m:r>
                          <a:rPr lang="en-US" sz="700" cap="all" spc="150">
                            <a:solidFill>
                              <a:schemeClr val="accent1"/>
                            </a:solidFill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700" cap="all" spc="150" dirty="0">
                    <a:solidFill>
                      <a:schemeClr val="accent1"/>
                    </a:solidFill>
                  </a:rPr>
                  <a:t>=20 (red)  </a:t>
                </a:r>
              </a:p>
              <a:p>
                <a:endParaRPr lang="en-GB" sz="1600" dirty="0"/>
              </a:p>
            </p:txBody>
          </p:sp>
        </mc:Choice>
        <mc:Fallback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8" y="6419642"/>
                <a:ext cx="4187825" cy="68685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/>
          <p:cNvSpPr txBox="1"/>
          <p:nvPr/>
        </p:nvSpPr>
        <p:spPr>
          <a:xfrm>
            <a:off x="3361351" y="6382525"/>
            <a:ext cx="4187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cap="all" spc="150" dirty="0" err="1" smtClean="0">
                <a:solidFill>
                  <a:schemeClr val="accent1"/>
                </a:solidFill>
              </a:rPr>
              <a:t>Aem</a:t>
            </a:r>
            <a:r>
              <a:rPr lang="en-GB" sz="700" cap="all" spc="150" dirty="0" smtClean="0">
                <a:solidFill>
                  <a:schemeClr val="accent1"/>
                </a:solidFill>
              </a:rPr>
              <a:t> convergence region of the model.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2493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PLUMES WITH HYPERPLUME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8313" y="1846322"/>
            <a:ext cx="6852578" cy="628815"/>
          </a:xfrm>
        </p:spPr>
        <p:txBody>
          <a:bodyPr>
            <a:normAutofit/>
          </a:bodyPr>
          <a:lstStyle/>
          <a:p>
            <a:r>
              <a:rPr lang="en-US" dirty="0"/>
              <a:t>Further accuracy gains are achieved with a AEM re-initialization </a:t>
            </a:r>
            <a:r>
              <a:rPr lang="en-US" dirty="0" smtClean="0"/>
              <a:t>approach:</a:t>
            </a:r>
          </a:p>
        </p:txBody>
      </p:sp>
      <p:pic>
        <p:nvPicPr>
          <p:cNvPr id="3074" name="Picture 2" descr="https://writelatex.s3.amazonaws.com/nbpfvqhssdkk/uploads/9631/12847773/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95" y="2475137"/>
            <a:ext cx="2450408" cy="17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ritelatex.s3.amazonaws.com/nbpfvqhssdkk/uploads/9631/12847773/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59" y="2475137"/>
            <a:ext cx="2577352" cy="178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ritelatex.s3.amazonaws.com/nbpfvqhssdkk/uploads/9631/12847773/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11" y="4758604"/>
            <a:ext cx="2466417" cy="164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ritelatex.s3.amazonaws.com/nbpfvqhssdkk/uploads/9631/12847773/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758604"/>
            <a:ext cx="2593372" cy="164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1100459" y="3136722"/>
                <a:ext cx="2315180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Findings: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Greater </a:t>
                </a:r>
                <a:r>
                  <a:rPr lang="en-US" sz="1600" dirty="0"/>
                  <a:t>accuracy of results especially downstream. </a:t>
                </a:r>
                <a:endParaRPr lang="en-US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Difference between simple approach and marching scheme accentuates </a:t>
                </a:r>
                <a:r>
                  <a:rPr lang="en-US" sz="1600" dirty="0" smtClean="0"/>
                  <a:t>in </a:t>
                </a:r>
                <a:r>
                  <a:rPr lang="en-US" sz="1600" dirty="0"/>
                  <a:t>critical plume expansion cases , when </a:t>
                </a:r>
                <a:r>
                  <a:rPr lang="el-GR" sz="1600" dirty="0"/>
                  <a:t>γ</a:t>
                </a:r>
                <a:r>
                  <a:rPr lang="en-US" sz="1600" dirty="0"/>
                  <a:t> = 1 and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59" y="3136722"/>
                <a:ext cx="2315180" cy="3293209"/>
              </a:xfrm>
              <a:prstGeom prst="rect">
                <a:avLst/>
              </a:prstGeom>
              <a:blipFill>
                <a:blip r:embed="rId6"/>
                <a:stretch>
                  <a:fillRect l="-1583" t="-556" r="-2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3598811" y="4308391"/>
            <a:ext cx="418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cap="all" spc="150" dirty="0" err="1" smtClean="0">
                <a:solidFill>
                  <a:schemeClr val="accent1"/>
                </a:solidFill>
              </a:rPr>
              <a:t>Aem</a:t>
            </a:r>
            <a:r>
              <a:rPr lang="en-GB" sz="700" cap="all" spc="150" dirty="0" smtClean="0">
                <a:solidFill>
                  <a:schemeClr val="accent1"/>
                </a:solidFill>
              </a:rPr>
              <a:t> marching scheme density values</a:t>
            </a:r>
          </a:p>
          <a:p>
            <a:r>
              <a:rPr lang="en-US" sz="700" cap="all" spc="150" dirty="0" smtClean="0">
                <a:solidFill>
                  <a:schemeClr val="accent1"/>
                </a:solidFill>
              </a:rPr>
              <a:t>In second order</a:t>
            </a:r>
            <a:endParaRPr lang="en-GB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6235159" y="4313043"/>
            <a:ext cx="418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cap="all" spc="150" dirty="0" smtClean="0">
                <a:solidFill>
                  <a:schemeClr val="accent1"/>
                </a:solidFill>
              </a:rPr>
              <a:t>Comparison between simple and marching </a:t>
            </a:r>
          </a:p>
          <a:p>
            <a:r>
              <a:rPr lang="en-US" sz="700" cap="all" spc="150" dirty="0" smtClean="0">
                <a:solidFill>
                  <a:schemeClr val="accent1"/>
                </a:solidFill>
              </a:rPr>
              <a:t>Scheme </a:t>
            </a:r>
            <a:r>
              <a:rPr lang="en-US" sz="700" cap="all" spc="150" dirty="0" err="1" smtClean="0">
                <a:solidFill>
                  <a:schemeClr val="accent1"/>
                </a:solidFill>
              </a:rPr>
              <a:t>aem</a:t>
            </a:r>
            <a:r>
              <a:rPr lang="en-US" sz="700" cap="all" spc="150" dirty="0" smtClean="0">
                <a:solidFill>
                  <a:schemeClr val="accent1"/>
                </a:solidFill>
              </a:rPr>
              <a:t> for the second order.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3595308" y="6449422"/>
                <a:ext cx="52429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cap="all" spc="150" dirty="0" smtClean="0">
                    <a:solidFill>
                      <a:schemeClr val="accent1"/>
                    </a:solidFill>
                  </a:rPr>
                  <a:t>Relative error between </a:t>
                </a:r>
                <a:r>
                  <a:rPr lang="en-GB" sz="800" cap="all" spc="150" dirty="0" err="1" smtClean="0">
                    <a:solidFill>
                      <a:schemeClr val="accent1"/>
                    </a:solidFill>
                  </a:rPr>
                  <a:t>aem</a:t>
                </a:r>
                <a:r>
                  <a:rPr lang="en-GB" sz="800" cap="all" spc="150" dirty="0" smtClean="0">
                    <a:solidFill>
                      <a:schemeClr val="accent1"/>
                    </a:solidFill>
                  </a:rPr>
                  <a:t> with and without marching scheme in the second order,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cap="all" spc="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" cap="all" spc="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800" cap="all" spc="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800" cap="all" spc="150" dirty="0">
                    <a:solidFill>
                      <a:schemeClr val="accent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800" cap="all" spc="15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" cap="all" spc="15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800" cap="all" spc="150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cap="all" spc="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cap="all" spc="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800" cap="all" spc="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800" cap="all" spc="150" dirty="0" smtClean="0">
                    <a:solidFill>
                      <a:schemeClr val="accent1"/>
                    </a:solidFill>
                  </a:rPr>
                  <a:t>rw	</a:t>
                </a:r>
                <a:endParaRPr lang="en-GB" sz="800" cap="all" spc="15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08" y="6449422"/>
                <a:ext cx="5242961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46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2107" y="192344"/>
            <a:ext cx="6859787" cy="1371600"/>
          </a:xfrm>
        </p:spPr>
        <p:txBody>
          <a:bodyPr/>
          <a:lstStyle/>
          <a:p>
            <a:r>
              <a:rPr lang="en-US" dirty="0"/>
              <a:t>CHARACTERIZATION OF PLUMES WITH HYPERPLUME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2107" y="1676400"/>
                <a:ext cx="6852578" cy="4114801"/>
              </a:xfrm>
            </p:spPr>
            <p:txBody>
              <a:bodyPr/>
              <a:lstStyle/>
              <a:p>
                <a:r>
                  <a:rPr lang="en-US" dirty="0" smtClean="0"/>
                  <a:t>SSM results: </a:t>
                </a:r>
                <a:r>
                  <a:rPr lang="en-US" dirty="0"/>
                  <a:t>Influence of </a:t>
                </a:r>
                <a:r>
                  <a:rPr lang="el-GR" dirty="0"/>
                  <a:t>γ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plume variables </a:t>
                </a:r>
                <a:endParaRPr lang="en-GB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107" y="1676400"/>
                <a:ext cx="6852578" cy="4114801"/>
              </a:xfrm>
              <a:blipFill rotWithShape="0">
                <a:blip r:embed="rId2"/>
                <a:stretch>
                  <a:fillRect l="-534" t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writelatex.s3.amazonaws.com/nbpfvqhssdkk/uploads/4774/11300441/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32" y="2083509"/>
            <a:ext cx="2772713" cy="193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ritelatex.s3.amazonaws.com/nbpfvqhssdkk/uploads/4774/11300441/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41" y="2083509"/>
            <a:ext cx="2722159" cy="190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ritelatex.s3.amazonaws.com/nbpfvqhssdkk/uploads/5065/11363797/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32" y="4430149"/>
            <a:ext cx="2767199" cy="18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ritelatex.s3.amazonaws.com/nbpfvqhssdkk/uploads/4787/11333272/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41" y="4430149"/>
            <a:ext cx="2776976" cy="18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548618" y="3124200"/>
                <a:ext cx="257602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Findings: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More accurate results with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 smtClean="0"/>
                  <a:t> influence SSM results slightly. Accuracy increases with lower divergence angle and higher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18" y="3124200"/>
                <a:ext cx="2576024" cy="2554545"/>
              </a:xfrm>
              <a:prstGeom prst="rect">
                <a:avLst/>
              </a:prstGeom>
              <a:blipFill>
                <a:blip r:embed="rId7"/>
                <a:stretch>
                  <a:fillRect l="-1418" t="-716" r="-2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3262032" y="4024863"/>
            <a:ext cx="4187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err="1" smtClean="0">
                <a:solidFill>
                  <a:schemeClr val="accent1"/>
                </a:solidFill>
              </a:rPr>
              <a:t>Ssm</a:t>
            </a:r>
            <a:r>
              <a:rPr lang="en-GB" sz="800" cap="all" spc="150" dirty="0" smtClean="0">
                <a:solidFill>
                  <a:schemeClr val="accent1"/>
                </a:solidFill>
              </a:rPr>
              <a:t> density (logarithm) contours</a:t>
            </a:r>
            <a:endParaRPr lang="en-GB" dirty="0"/>
          </a:p>
        </p:txBody>
      </p:sp>
      <p:sp>
        <p:nvSpPr>
          <p:cNvPr id="10" name="CuadroTexto 9"/>
          <p:cNvSpPr txBox="1"/>
          <p:nvPr/>
        </p:nvSpPr>
        <p:spPr>
          <a:xfrm>
            <a:off x="6193241" y="4020071"/>
            <a:ext cx="4187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err="1" smtClean="0">
                <a:solidFill>
                  <a:schemeClr val="accent1"/>
                </a:solidFill>
              </a:rPr>
              <a:t>Ssm</a:t>
            </a:r>
            <a:r>
              <a:rPr lang="en-GB" sz="800" cap="all" spc="150" dirty="0" smtClean="0">
                <a:solidFill>
                  <a:schemeClr val="accent1"/>
                </a:solidFill>
              </a:rPr>
              <a:t> residual error </a:t>
            </a:r>
            <a:r>
              <a:rPr lang="en-GB" sz="800" cap="all" spc="150" dirty="0">
                <a:solidFill>
                  <a:schemeClr val="accent1"/>
                </a:solidFill>
              </a:rPr>
              <a:t>contours</a:t>
            </a:r>
            <a:endParaRPr lang="en-GB" sz="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193241" y="6336141"/>
            <a:ext cx="4187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smtClean="0">
                <a:solidFill>
                  <a:schemeClr val="accent1"/>
                </a:solidFill>
              </a:rPr>
              <a:t>SSM eta lines (ion streamlines)</a:t>
            </a:r>
            <a:endParaRPr lang="en-GB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262032" y="6336142"/>
            <a:ext cx="4187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smtClean="0">
                <a:solidFill>
                  <a:schemeClr val="accent1"/>
                </a:solidFill>
              </a:rPr>
              <a:t>SSM plume contours with 50% and 95%</a:t>
            </a:r>
          </a:p>
          <a:p>
            <a:r>
              <a:rPr lang="en-GB" sz="800" cap="all" spc="150" dirty="0" smtClean="0">
                <a:solidFill>
                  <a:schemeClr val="accent1"/>
                </a:solidFill>
              </a:rPr>
              <a:t>ion streamline.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82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9317" y="163273"/>
            <a:ext cx="6859787" cy="1371600"/>
          </a:xfrm>
        </p:spPr>
        <p:txBody>
          <a:bodyPr/>
          <a:lstStyle/>
          <a:p>
            <a:r>
              <a:rPr lang="en-US" dirty="0"/>
              <a:t>CHARACTERIZATION OF PLUMES WITH HYPERPLUME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9317" y="1624033"/>
            <a:ext cx="6852578" cy="3086905"/>
          </a:xfrm>
        </p:spPr>
        <p:txBody>
          <a:bodyPr/>
          <a:lstStyle/>
          <a:p>
            <a:r>
              <a:rPr lang="en-US" dirty="0" smtClean="0"/>
              <a:t>Comparison between AEM (no re-initialization) and SSM plume: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122" name="Picture 2" descr="https://writelatex.s3.amazonaws.com/nbpfvqhssdkk/uploads/9631/12847773/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9" y="2126713"/>
            <a:ext cx="2673531" cy="178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ritelatex.s3.amazonaws.com/nbpfvqhssdkk/uploads/9631/12847773/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305" y="2126713"/>
            <a:ext cx="2667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ritelatex.s3.amazonaws.com/nbpfvqhssdkk/uploads/10533/12869197/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9" y="4373544"/>
            <a:ext cx="2673531" cy="178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writelatex.s3.amazonaws.com/nbpfvqhssdkk/uploads/10533/12869197/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84" y="4373543"/>
            <a:ext cx="2673533" cy="178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6362571" y="2126713"/>
                <a:ext cx="257602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Findings: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AEM better suited at short distances; SSM more accurate further downstream.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Both methods are comparable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≫25,30</m:t>
                    </m:r>
                  </m:oMath>
                </a14:m>
                <a:r>
                  <a:rPr lang="en-US" sz="1600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SSM results are more accurate along plume axis, regardless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AEM higher order corrections fall out of the convergence zone at ample radius values from plume centerline.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571" y="2126713"/>
                <a:ext cx="2576024" cy="4524315"/>
              </a:xfrm>
              <a:prstGeom prst="rect">
                <a:avLst/>
              </a:prstGeom>
              <a:blipFill rotWithShape="0">
                <a:blip r:embed="rId6"/>
                <a:stretch>
                  <a:fillRect l="-1422" t="-404" r="-2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25795" y="6229893"/>
                <a:ext cx="55832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spc="150" dirty="0">
                    <a:solidFill>
                      <a:schemeClr val="accent1"/>
                    </a:solidFill>
                  </a:rPr>
                  <a:t>Relative errors with respect to the AEM marching scheme solution in density, for different combinations </a:t>
                </a:r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cap="all" spc="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 cap="all" spc="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800" i="1" cap="all" spc="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800" dirty="0"/>
                  <a:t> </a:t>
                </a:r>
                <a:r>
                  <a:rPr lang="en-GB" sz="800" cap="all" spc="15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GB" sz="800" cap="all" spc="15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800" cap="all" spc="150" dirty="0" smtClean="0">
                    <a:solidFill>
                      <a:schemeClr val="accent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95" y="6229893"/>
                <a:ext cx="5583271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3909" y="3824940"/>
                <a:ext cx="5545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cap="all" spc="150" dirty="0" smtClean="0">
                    <a:solidFill>
                      <a:schemeClr val="accent1"/>
                    </a:solidFill>
                  </a:rPr>
                  <a:t>Density contours </a:t>
                </a:r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for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0" i="1" cap="all" spc="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0" i="1" cap="all" spc="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800" b="0" i="1" cap="all" spc="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/>
                  <a:t> </a:t>
                </a:r>
                <a:r>
                  <a:rPr lang="en-GB" sz="800" cap="all" spc="15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GB" sz="800" cap="all" spc="15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800" cap="all" spc="150" dirty="0" smtClean="0">
                    <a:solidFill>
                      <a:schemeClr val="accent1"/>
                    </a:solidFill>
                  </a:rPr>
                  <a:t>.</a:t>
                </a:r>
                <a:endParaRPr lang="en-GB" sz="800" cap="all" spc="15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9" y="3824940"/>
                <a:ext cx="554515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7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INDEX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 smtClean="0"/>
              <a:t>INTRODUCTION AND MOTIVATION …………………………………….. 3</a:t>
            </a:r>
          </a:p>
          <a:p>
            <a:pPr rtl="0"/>
            <a:r>
              <a:rPr lang="es-ES" dirty="0" smtClean="0"/>
              <a:t>FAR-REGION MODELLING OF PLUME EXPANSION ………………… 7</a:t>
            </a:r>
          </a:p>
          <a:p>
            <a:r>
              <a:rPr lang="es-ES" dirty="0" smtClean="0"/>
              <a:t>ASYMPTOTIC EXPANSION METHOD ……………………………………. 8</a:t>
            </a:r>
          </a:p>
          <a:p>
            <a:r>
              <a:rPr lang="es-ES" dirty="0" smtClean="0"/>
              <a:t>SELF-SIMILAR METHOD ……………………………………………………... 11</a:t>
            </a:r>
            <a:endParaRPr lang="es-ES" dirty="0"/>
          </a:p>
          <a:p>
            <a:pPr rtl="0"/>
            <a:r>
              <a:rPr lang="es-ES" dirty="0" smtClean="0"/>
              <a:t>HYPERPLUME PYTHON CODE ……………………………………………. 13</a:t>
            </a:r>
          </a:p>
          <a:p>
            <a:r>
              <a:rPr lang="es-ES" dirty="0" smtClean="0"/>
              <a:t>CHARACTERIZATION OF FAR-REGION </a:t>
            </a:r>
            <a:r>
              <a:rPr lang="es-ES" dirty="0"/>
              <a:t>PLUMES </a:t>
            </a:r>
            <a:r>
              <a:rPr lang="es-ES" dirty="0" smtClean="0"/>
              <a:t>WITH HYPERPLUME  …………………..……………………………………………… 16</a:t>
            </a:r>
          </a:p>
          <a:p>
            <a:pPr rtl="0"/>
            <a:r>
              <a:rPr lang="es-ES" dirty="0" smtClean="0"/>
              <a:t>CONCLUSIONS …………………………………………………………………. 24</a:t>
            </a:r>
          </a:p>
          <a:p>
            <a:pPr rtl="0"/>
            <a:r>
              <a:rPr lang="es-ES" dirty="0" smtClean="0"/>
              <a:t>REFERENCES …………………………………………………………………….. 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CHARACTERIZATION </a:t>
            </a:r>
            <a:r>
              <a:rPr lang="en-US" dirty="0"/>
              <a:t>OF PLUMES WITH HYPERPLUME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2108" y="2285702"/>
                <a:ext cx="7620892" cy="426749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Important parameters in the characterization of plume expansions: Ambipolar electric </a:t>
                </a:r>
                <a:r>
                  <a:rPr lang="en-US" dirty="0" smtClean="0"/>
                  <a:t>potential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dirty="0" smtClean="0"/>
                  <a:t>,  </a:t>
                </a:r>
                <a:r>
                  <a:rPr lang="en-US" dirty="0"/>
                  <a:t>and Far-Field divergence </a:t>
                </a:r>
                <a:r>
                  <a:rPr lang="en-US" dirty="0" smtClean="0"/>
                  <a:t>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𝐹𝑅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dirty="0"/>
                  <a:t> is the mechanism responsible for ion radial acceleration and plume divergence rise.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dirty="0"/>
                  <a:t>  defined </a:t>
                </a:r>
                <a:r>
                  <a:rPr lang="en-US" dirty="0" smtClean="0"/>
                  <a:t>as: </a:t>
                </a:r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𝐹𝑅</m:t>
                        </m:r>
                      </m:sub>
                    </m:sSub>
                  </m:oMath>
                </a14:m>
                <a:r>
                  <a:rPr lang="en-US" dirty="0"/>
                  <a:t> is important at design and operation procedure stages: avoid sputtering, rapid estimation of the momentum transferred to a surface downstream (IBS),</a:t>
                </a:r>
                <a:r>
                  <a:rPr lang="en-US" dirty="0" err="1"/>
                  <a:t>etc</a:t>
                </a:r>
                <a:r>
                  <a:rPr lang="en-US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108" y="2285702"/>
                <a:ext cx="7620892" cy="4267498"/>
              </a:xfrm>
              <a:blipFill rotWithShape="0">
                <a:blip r:embed="rId2"/>
                <a:stretch>
                  <a:fillRect l="-480" t="-1429" r="-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88" y="5709243"/>
            <a:ext cx="1625626" cy="5391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672" y="4009807"/>
            <a:ext cx="2162577" cy="5144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554" y="4167012"/>
            <a:ext cx="1200463" cy="200077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2964314" y="4195593"/>
            <a:ext cx="1655366" cy="142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CuadroTexto 9"/>
          <p:cNvSpPr txBox="1"/>
          <p:nvPr/>
        </p:nvSpPr>
        <p:spPr>
          <a:xfrm>
            <a:off x="4745672" y="4531433"/>
            <a:ext cx="5583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cap="all" spc="150" dirty="0" smtClean="0">
                <a:solidFill>
                  <a:schemeClr val="accent1"/>
                </a:solidFill>
              </a:rPr>
              <a:t>Ambipolar electric potential formula for isothermal</a:t>
            </a:r>
          </a:p>
          <a:p>
            <a:r>
              <a:rPr lang="en-US" sz="800" cap="all" spc="150" dirty="0" smtClean="0">
                <a:solidFill>
                  <a:schemeClr val="accent1"/>
                </a:solidFill>
              </a:rPr>
              <a:t>(Boltzmann relationship) and polytropic expansions.</a:t>
            </a:r>
            <a:endParaRPr lang="en-GB" sz="800" cap="all" spc="150" dirty="0" smtClean="0">
              <a:solidFill>
                <a:schemeClr val="accent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092583" y="433137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Assumptions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3352800" y="6250538"/>
                <a:ext cx="5583271" cy="530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Far-field divergence angle equation.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cap="all" spc="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cap="all" spc="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000" b="0" i="1" cap="all" spc="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95%</m:t>
                        </m:r>
                      </m:sub>
                    </m:sSub>
                  </m:oMath>
                </a14:m>
                <a:r>
                  <a:rPr lang="en-GB" sz="800" cap="all" spc="150" dirty="0" smtClean="0">
                    <a:solidFill>
                      <a:schemeClr val="accent1"/>
                    </a:solidFill>
                  </a:rPr>
                  <a:t> is the radius containing the 95%</a:t>
                </a:r>
              </a:p>
              <a:p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Of the ion current at a distance </a:t>
                </a:r>
                <a14:m>
                  <m:oMath xmlns:m="http://schemas.openxmlformats.org/officeDocument/2006/math">
                    <m:r>
                      <a:rPr lang="en-US" sz="1050" b="0" i="1" cap="all" spc="15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800" b="0" cap="all" spc="150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6250538"/>
                <a:ext cx="5583271" cy="530145"/>
              </a:xfrm>
              <a:prstGeom prst="rect">
                <a:avLst/>
              </a:prstGeom>
              <a:blipFill rotWithShape="0">
                <a:blip r:embed="rId6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15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PLUMES WITH HYPERPLUME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4138" y="1981200"/>
                <a:ext cx="7145610" cy="3429894"/>
              </a:xfrm>
            </p:spPr>
            <p:txBody>
              <a:bodyPr>
                <a:normAutofit/>
              </a:bodyPr>
              <a:lstStyle/>
              <a:p>
                <a:r>
                  <a:rPr lang="en-US" sz="1500" dirty="0"/>
                  <a:t>Isothermal limit plume expansion yields the unphysical behavior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GB" sz="1500" dirty="0"/>
                  <a:t>       </a:t>
                </a:r>
                <a:r>
                  <a:rPr lang="en-US" sz="1500" dirty="0"/>
                  <a:t>-</a:t>
                </a:r>
                <a:r>
                  <a:rPr lang="en-GB" sz="1500" dirty="0" smtClean="0"/>
                  <a:t>∞ </a:t>
                </a:r>
                <a:r>
                  <a:rPr lang="en-GB" sz="1500" dirty="0"/>
                  <a:t>when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GB" sz="1500" dirty="0"/>
                  <a:t>       0.</a:t>
                </a:r>
              </a:p>
              <a:p>
                <a:r>
                  <a:rPr lang="en-GB" sz="1500" dirty="0"/>
                  <a:t>Due to Boltzmann relationship. </a:t>
                </a:r>
                <a:endParaRPr lang="en-US" sz="1500" dirty="0">
                  <a:ea typeface="Cambria Math" panose="02040503050406030204" pitchFamily="18" charset="0"/>
                </a:endParaRPr>
              </a:p>
              <a:p>
                <a:r>
                  <a:rPr lang="en-US" sz="1500" dirty="0"/>
                  <a:t>On the other hand, if plasma cools down polytropically at a rate </a:t>
                </a:r>
                <a14:m>
                  <m:oMath xmlns:m="http://schemas.openxmlformats.org/officeDocument/2006/math">
                    <m:r>
                      <a:rPr lang="el-GR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5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1500" dirty="0"/>
                  <a:t> </a:t>
                </a:r>
              </a:p>
              <a:p>
                <a:r>
                  <a:rPr lang="en-US" sz="1500" dirty="0"/>
                  <a:t>Isothermal and polytropic models diverge after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1500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4138" y="1981200"/>
                <a:ext cx="7145610" cy="3429894"/>
              </a:xfrm>
              <a:blipFill rotWithShape="0">
                <a:blip r:embed="rId2"/>
                <a:stretch>
                  <a:fillRect l="-256" t="-12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/>
          <p:cNvCxnSpPr/>
          <p:nvPr/>
        </p:nvCxnSpPr>
        <p:spPr>
          <a:xfrm>
            <a:off x="7696200" y="2133600"/>
            <a:ext cx="2286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6629400" y="2133600"/>
            <a:ext cx="2286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writelatex.s3.amazonaws.com/nbpfvqhssdkk/uploads/7598/12487798/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55" y="3633720"/>
            <a:ext cx="3571976" cy="23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2930955" y="6096000"/>
                <a:ext cx="5583271" cy="34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Ambipolar electric potential at </a:t>
                </a:r>
                <a14:m>
                  <m:oMath xmlns:m="http://schemas.openxmlformats.org/officeDocument/2006/math">
                    <m:r>
                      <a:rPr lang="en-US" sz="800" i="1" cap="all" spc="15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800" b="0" i="1" cap="all" spc="15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800" b="0" i="1" cap="all" spc="15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800" b="0" i="1" cap="all" spc="15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800" cap="all" spc="150" dirty="0" smtClean="0">
                    <a:solidFill>
                      <a:schemeClr val="accent1"/>
                    </a:solidFill>
                  </a:rPr>
                  <a:t> for</a:t>
                </a:r>
              </a:p>
              <a:p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Different values of </a:t>
                </a:r>
                <a14:m>
                  <m:oMath xmlns:m="http://schemas.openxmlformats.org/officeDocument/2006/math">
                    <m:r>
                      <a:rPr lang="en-US" sz="800" i="1" cap="all" spc="15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800" cap="all" spc="150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955" y="6096000"/>
                <a:ext cx="5583271" cy="342466"/>
              </a:xfrm>
              <a:prstGeom prst="rect">
                <a:avLst/>
              </a:prstGeom>
              <a:blipFill rotWithShape="0"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1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2106" y="1149249"/>
            <a:ext cx="6859787" cy="1028968"/>
          </a:xfrm>
        </p:spPr>
        <p:txBody>
          <a:bodyPr/>
          <a:lstStyle/>
          <a:p>
            <a:r>
              <a:rPr lang="en-US" dirty="0"/>
              <a:t>CHARACTERIZATION OF PLUMES WITH HYPERPLUME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2107" y="2329986"/>
                <a:ext cx="3810893" cy="3842214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sz="7200" dirty="0">
                    <a:ea typeface="Cambria Math" panose="02040503050406030204" pitchFamily="18" charset="0"/>
                  </a:rPr>
                  <a:t>Electron pressure becomes negligible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𝐹𝑅</m:t>
                        </m:r>
                      </m:sub>
                    </m:sSub>
                  </m:oMath>
                </a14:m>
                <a:r>
                  <a:rPr lang="en-US" sz="7200" dirty="0"/>
                  <a:t> asymptotically 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7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7200" dirty="0" smtClean="0"/>
                  <a:t>for </a:t>
                </a:r>
                <a:r>
                  <a:rPr lang="en-US" sz="7200" dirty="0"/>
                  <a:t>large values of Mach number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7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7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&gt;35</m:t>
                        </m:r>
                      </m:e>
                    </m:d>
                  </m:oMath>
                </a14:m>
                <a:r>
                  <a:rPr lang="en-US" sz="720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𝐹𝑅</m:t>
                        </m:r>
                      </m:sub>
                    </m:sSub>
                  </m:oMath>
                </a14:m>
                <a:r>
                  <a:rPr lang="en-US" sz="7200" dirty="0"/>
                  <a:t> depends strongly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7200" dirty="0"/>
                  <a:t>  at moderate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7200">
                        <a:latin typeface="Cambria Math" panose="02040503050406030204" pitchFamily="18" charset="0"/>
                      </a:rPr>
                      <m:t>&lt;25)</m:t>
                    </m:r>
                  </m:oMath>
                </a14:m>
                <a:r>
                  <a:rPr lang="en-US" sz="7200" dirty="0"/>
                  <a:t>. </a:t>
                </a:r>
              </a:p>
              <a:p>
                <a:r>
                  <a:rPr lang="en-US" sz="7200" dirty="0"/>
                  <a:t>More effective: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7200" dirty="0"/>
                  <a:t> rather than reducing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7200" dirty="0"/>
              </a:p>
              <a:p>
                <a:pPr marL="214370" indent="-214370"/>
                <a:r>
                  <a:rPr lang="en-US" sz="7200" dirty="0"/>
                  <a:t>At any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72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7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72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7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7200">
                            <a:latin typeface="Cambria Math" panose="02040503050406030204" pitchFamily="18" charset="0"/>
                          </a:rPr>
                          <m:t>𝐹𝑅</m:t>
                        </m:r>
                      </m:sub>
                    </m:sSub>
                  </m:oMath>
                </a14:m>
                <a:r>
                  <a:rPr lang="en-US" sz="7200" dirty="0"/>
                  <a:t> is higher for lower </a:t>
                </a:r>
                <a14:m>
                  <m:oMath xmlns:m="http://schemas.openxmlformats.org/officeDocument/2006/math">
                    <m:r>
                      <a:rPr lang="en-US" sz="720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7200" dirty="0"/>
                  <a:t> values, the electron pressure decaying more slowly closer to the isothermal limit</a:t>
                </a:r>
                <a:r>
                  <a:rPr lang="en-US" sz="7200" dirty="0" smtClean="0"/>
                  <a:t>.</a:t>
                </a:r>
                <a:endParaRPr lang="en-US" sz="7200" dirty="0"/>
              </a:p>
              <a:p>
                <a:pPr marL="214370" indent="-214370"/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72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7200" dirty="0"/>
                  <a:t> sets a lower boundary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7200">
                            <a:latin typeface="Cambria Math" panose="02040503050406030204" pitchFamily="18" charset="0"/>
                          </a:rPr>
                          <m:t>𝐹𝑅</m:t>
                        </m:r>
                      </m:sub>
                    </m:sSub>
                  </m:oMath>
                </a14:m>
                <a:r>
                  <a:rPr lang="en-US" sz="7200" dirty="0"/>
                  <a:t> in the range </a:t>
                </a:r>
                <a14:m>
                  <m:oMath xmlns:m="http://schemas.openxmlformats.org/officeDocument/2006/math">
                    <m:r>
                      <a:rPr lang="en-US" sz="7200">
                        <a:latin typeface="Cambria Math" panose="02040503050406030204" pitchFamily="18" charset="0"/>
                      </a:rPr>
                      <m:t>[0,</m:t>
                    </m:r>
                    <m:sSub>
                      <m:sSub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7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72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720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72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7200" dirty="0"/>
              </a:p>
              <a:p>
                <a:r>
                  <a:rPr lang="en-US" dirty="0"/>
                  <a:t>	</a:t>
                </a:r>
                <a:r>
                  <a:rPr lang="en-US" dirty="0" smtClean="0"/>
                  <a:t>		 </a:t>
                </a:r>
                <a:endParaRPr lang="en-GB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107" y="2329986"/>
                <a:ext cx="3810893" cy="3842214"/>
              </a:xfrm>
              <a:blipFill>
                <a:blip r:embed="rId2"/>
                <a:stretch>
                  <a:fillRect l="-958" t="-2536" r="-9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https://writelatex.s3.amazonaws.com/nbpfvqhssdkk/uploads/10315/12857857/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59480"/>
            <a:ext cx="3804103" cy="253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1146550" y="3773599"/>
            <a:ext cx="40015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70" indent="-214370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70" indent="-214370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4953000" y="5294776"/>
                <a:ext cx="5583271" cy="34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fAr-region divergence angle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0" i="1" cap="all" spc="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0" i="1" cap="all" spc="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800" b="0" i="1" cap="all" spc="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 and</a:t>
                </a:r>
              </a:p>
              <a:p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Different values of </a:t>
                </a:r>
                <a14:m>
                  <m:oMath xmlns:m="http://schemas.openxmlformats.org/officeDocument/2006/math">
                    <m:r>
                      <a:rPr lang="en-US" sz="800" i="1" cap="all" spc="15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800" cap="all" spc="150" dirty="0" smtClean="0">
                    <a:solidFill>
                      <a:schemeClr val="accent1"/>
                    </a:solidFill>
                  </a:rPr>
                  <a:t>.</a:t>
                </a:r>
                <a:endParaRPr lang="en-GB" sz="800" cap="all" spc="150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294776"/>
                <a:ext cx="5583271" cy="342466"/>
              </a:xfrm>
              <a:prstGeom prst="rect">
                <a:avLst/>
              </a:prstGeom>
              <a:blipFill rotWithShape="0"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76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Investigation of plume expansions is fundamental in the electrical propulsion field. Accessible, fast and simple plume expansion knowledge is needed and beneficial.</a:t>
                </a:r>
              </a:p>
              <a:p>
                <a:r>
                  <a:rPr lang="en-US" dirty="0" smtClean="0"/>
                  <a:t>Physics of plume expansions can be computationally modeled in Open-Source code. Python proven to be a powerful programming language for academic research.</a:t>
                </a:r>
              </a:p>
              <a:p>
                <a:r>
                  <a:rPr lang="en-US" dirty="0" err="1" smtClean="0"/>
                  <a:t>HyperPlume</a:t>
                </a:r>
                <a:r>
                  <a:rPr lang="en-US" dirty="0" smtClean="0"/>
                  <a:t> Open-Source Python tool benefited from OOP and TDD approaches that increase code readability and integrity ,as well as user interaction. </a:t>
                </a:r>
                <a:r>
                  <a:rPr lang="en-US" dirty="0" err="1"/>
                  <a:t>HyperPlume</a:t>
                </a:r>
                <a:r>
                  <a:rPr lang="en-US" dirty="0"/>
                  <a:t> </a:t>
                </a:r>
                <a:r>
                  <a:rPr lang="en-US" dirty="0" smtClean="0"/>
                  <a:t>offers free access and quick yet accurate results on plume </a:t>
                </a:r>
                <a:r>
                  <a:rPr lang="en-US" dirty="0"/>
                  <a:t>expansion </a:t>
                </a:r>
                <a:r>
                  <a:rPr lang="en-US" dirty="0" smtClean="0"/>
                  <a:t>processes.</a:t>
                </a:r>
              </a:p>
              <a:p>
                <a:r>
                  <a:rPr lang="en-US" dirty="0" smtClean="0"/>
                  <a:t>SSM and AEM Semi-analytical methods developed in </a:t>
                </a:r>
                <a:r>
                  <a:rPr lang="en-US" dirty="0" err="1" smtClean="0"/>
                  <a:t>HyperPlume</a:t>
                </a:r>
                <a:r>
                  <a:rPr lang="en-US" dirty="0" smtClean="0"/>
                  <a:t> are accurate for expansions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≫1.</m:t>
                    </m:r>
                  </m:oMath>
                </a14:m>
                <a:r>
                  <a:rPr lang="en-US" dirty="0" smtClean="0"/>
                  <a:t>  Comparison of </a:t>
                </a:r>
                <a:r>
                  <a:rPr lang="en-US" dirty="0" err="1" smtClean="0"/>
                  <a:t>HyperPlume</a:t>
                </a:r>
                <a:r>
                  <a:rPr lang="en-US" dirty="0" smtClean="0"/>
                  <a:t> results against previous far-region plume expansion academic codes shows congruent results.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34" t="-1331" r="-890" b="-1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86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George P. Sutton</a:t>
            </a:r>
            <a:r>
              <a:rPr lang="en-US" dirty="0" smtClean="0"/>
              <a:t>, Oscar </a:t>
            </a:r>
            <a:r>
              <a:rPr lang="en-US" dirty="0" err="1"/>
              <a:t>Blibarz</a:t>
            </a:r>
            <a:r>
              <a:rPr lang="en-US" dirty="0"/>
              <a:t>, </a:t>
            </a:r>
            <a:r>
              <a:rPr lang="en-US" i="1" dirty="0"/>
              <a:t>Rocket Propulsion Elements,8th edition</a:t>
            </a:r>
            <a:r>
              <a:rPr lang="en-US" dirty="0"/>
              <a:t>. Wiley, John Wiley &amp; Sons, Inc,2010.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F. </a:t>
            </a:r>
            <a:r>
              <a:rPr lang="en-GB" dirty="0" err="1" smtClean="0"/>
              <a:t>Cichocki</a:t>
            </a:r>
            <a:r>
              <a:rPr lang="en-GB" dirty="0" smtClean="0"/>
              <a:t> ,</a:t>
            </a:r>
            <a:r>
              <a:rPr lang="en-GB" dirty="0" err="1"/>
              <a:t>M.Merino</a:t>
            </a:r>
            <a:r>
              <a:rPr lang="en-GB" dirty="0" smtClean="0"/>
              <a:t>, </a:t>
            </a:r>
            <a:r>
              <a:rPr lang="en-GB" dirty="0" err="1" smtClean="0"/>
              <a:t>E.Ahedo</a:t>
            </a:r>
            <a:r>
              <a:rPr lang="en-GB" dirty="0" smtClean="0"/>
              <a:t>, </a:t>
            </a:r>
            <a:r>
              <a:rPr lang="en-GB" i="1" dirty="0" err="1" smtClean="0"/>
              <a:t>Modeling</a:t>
            </a:r>
            <a:r>
              <a:rPr lang="en-GB" i="1" dirty="0" smtClean="0"/>
              <a:t> </a:t>
            </a:r>
            <a:r>
              <a:rPr lang="en-GB" i="1" dirty="0"/>
              <a:t>and Simulation of EP Plasma Plume Expansion into Vacuum</a:t>
            </a:r>
            <a:r>
              <a:rPr lang="en-GB" dirty="0"/>
              <a:t> </a:t>
            </a:r>
            <a:r>
              <a:rPr lang="en-GB" dirty="0" smtClean="0"/>
              <a:t>at Propulsion </a:t>
            </a:r>
            <a:r>
              <a:rPr lang="en-GB" dirty="0"/>
              <a:t>and Energy Forum, American Institute of Aeronautics and Astronautic, 50th AIAA/ASME/SAE/ASEE Joint Propulsion Conference, 2014</a:t>
            </a:r>
            <a:r>
              <a:rPr lang="en-GB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 F. </a:t>
            </a:r>
            <a:r>
              <a:rPr lang="en-GB" dirty="0" err="1"/>
              <a:t>Cichocki</a:t>
            </a:r>
            <a:r>
              <a:rPr lang="en-GB" dirty="0" smtClean="0"/>
              <a:t>, </a:t>
            </a:r>
            <a:r>
              <a:rPr lang="en-GB" dirty="0" err="1" smtClean="0"/>
              <a:t>M.Merino,E.Ahedo</a:t>
            </a:r>
            <a:r>
              <a:rPr lang="en-GB" dirty="0"/>
              <a:t>, </a:t>
            </a:r>
            <a:r>
              <a:rPr lang="en-GB" i="1" dirty="0"/>
              <a:t>A </a:t>
            </a:r>
            <a:r>
              <a:rPr lang="en-GB" i="1" dirty="0" err="1"/>
              <a:t>collisionless</a:t>
            </a:r>
            <a:r>
              <a:rPr lang="en-GB" i="1" dirty="0"/>
              <a:t> plasma thruster plume expansion </a:t>
            </a:r>
            <a:r>
              <a:rPr lang="en-GB" i="1" dirty="0" smtClean="0"/>
              <a:t>model</a:t>
            </a:r>
            <a:r>
              <a:rPr lang="en-GB" dirty="0" smtClean="0"/>
              <a:t>. Plasma </a:t>
            </a:r>
            <a:r>
              <a:rPr lang="en-GB" dirty="0"/>
              <a:t>Sources Science and Technology, IOP Publishing, 2015</a:t>
            </a:r>
            <a:r>
              <a:rPr lang="en-GB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S. H. Lam, MAE 558 </a:t>
            </a:r>
            <a:r>
              <a:rPr lang="en-US" dirty="0" err="1"/>
              <a:t>Plasmadynamics</a:t>
            </a:r>
            <a:r>
              <a:rPr lang="en-US" dirty="0"/>
              <a:t> Notes Department of Mechanical and Aerospace Engineering Princeton </a:t>
            </a:r>
            <a:r>
              <a:rPr lang="en-US" dirty="0" err="1"/>
              <a:t>University,March</a:t>
            </a:r>
            <a:r>
              <a:rPr lang="en-US" dirty="0"/>
              <a:t> 12, 1997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E.J. </a:t>
            </a:r>
            <a:r>
              <a:rPr lang="en-US" dirty="0" err="1"/>
              <a:t>Hinch</a:t>
            </a:r>
            <a:r>
              <a:rPr lang="en-US" dirty="0"/>
              <a:t>. Perturbation methods. Cambridge University Press, 199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Goebel D. and Katz I. 2008 </a:t>
            </a:r>
            <a:r>
              <a:rPr lang="en-US" i="1" dirty="0"/>
              <a:t>Fundamentals of Electric Propulsion: Ion and Hall Thrusters</a:t>
            </a:r>
            <a:r>
              <a:rPr lang="en-US" dirty="0"/>
              <a:t> (New York: Wiley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96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 smtClean="0"/>
              <a:t>INTRODUCTION AND MOTIVATION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1"/>
              <p:cNvSpPr>
                <a:spLocks noGrp="1"/>
              </p:cNvSpPr>
              <p:nvPr>
                <p:ph idx="1"/>
              </p:nvPr>
            </p:nvSpPr>
            <p:spPr>
              <a:xfrm>
                <a:off x="3200401" y="1600200"/>
                <a:ext cx="5715000" cy="426779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Electric Propulsion vs. Chemical Propulsion:  higher  Specific Impulse and lower Thrust.</a:t>
                </a: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𝐹𝑑𝑡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𝑚𝑑𝑡</m:t>
                            </m:r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Electric propulsion ideal for GEO and LEO satellite operations (orbit transfers) as well as deep-space applications.</a:t>
                </a:r>
              </a:p>
              <a:p>
                <a:r>
                  <a:rPr lang="en-US" dirty="0" smtClean="0"/>
                  <a:t>Active areas of investigation in EP: Incremental technologies – Study of exhaust plasma plume expansion outside GIT and HET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" name="Marcador de conteni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1" y="1600200"/>
                <a:ext cx="5715000" cy="4267796"/>
              </a:xfrm>
              <a:blipFill>
                <a:blip r:embed="rId2"/>
                <a:stretch>
                  <a:fillRect l="-640" t="-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esultado de imagen de gridded ion thrus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293" y="4798429"/>
            <a:ext cx="2342108" cy="16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esultado de imagen de hall effect thruster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4" name="Picture 10" descr="Resultado de imagen de hall effect thruster diagr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798429"/>
            <a:ext cx="2288766" cy="16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155575" y="2131114"/>
            <a:ext cx="4187825" cy="2152211"/>
            <a:chOff x="155575" y="2131114"/>
            <a:chExt cx="4187825" cy="215221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75" y="2131114"/>
              <a:ext cx="2824945" cy="1589032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155575" y="3775494"/>
              <a:ext cx="418782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>
                  <a:solidFill>
                    <a:schemeClr val="accent1"/>
                  </a:solidFill>
                </a:rPr>
                <a:t>Satellite </a:t>
              </a:r>
              <a:r>
                <a:rPr lang="en-GB" sz="800" cap="all" spc="150" dirty="0" smtClean="0">
                  <a:solidFill>
                    <a:schemeClr val="accent1"/>
                  </a:solidFill>
                </a:rPr>
                <a:t>propelled </a:t>
              </a:r>
              <a:r>
                <a:rPr lang="en-GB" sz="800" cap="all" spc="150" dirty="0">
                  <a:solidFill>
                    <a:schemeClr val="accent1"/>
                  </a:solidFill>
                </a:rPr>
                <a:t>with </a:t>
              </a:r>
              <a:r>
                <a:rPr lang="en-GB" sz="800" cap="all" spc="150" dirty="0" smtClean="0">
                  <a:solidFill>
                    <a:schemeClr val="accent1"/>
                  </a:solidFill>
                </a:rPr>
                <a:t>plasma </a:t>
              </a:r>
              <a:r>
                <a:rPr lang="en-GB" sz="800" cap="all" spc="150" dirty="0">
                  <a:solidFill>
                    <a:schemeClr val="accent1"/>
                  </a:solidFill>
                </a:rPr>
                <a:t>drive</a:t>
              </a:r>
            </a:p>
            <a:p>
              <a:endParaRPr lang="en-GB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155574" y="4098660"/>
            <a:ext cx="4187825" cy="2715029"/>
            <a:chOff x="155574" y="4098660"/>
            <a:chExt cx="4187825" cy="271502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6" y="4098660"/>
              <a:ext cx="2819401" cy="2084087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155574" y="6198136"/>
              <a:ext cx="41878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Areas of application of various </a:t>
              </a:r>
            </a:p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Electric propulsion systems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3525294" y="6494818"/>
            <a:ext cx="234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smtClean="0">
                <a:solidFill>
                  <a:schemeClr val="accent1"/>
                </a:solidFill>
              </a:rPr>
              <a:t>GRIDDED ION THRUSTER </a:t>
            </a:r>
            <a:endParaRPr lang="en-GB" sz="800" cap="all" spc="150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400800" y="6494817"/>
            <a:ext cx="4187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cap="all" spc="150" dirty="0" smtClean="0">
                <a:solidFill>
                  <a:schemeClr val="accent1"/>
                </a:solidFill>
              </a:rPr>
              <a:t>HALL EFFECT THRUSTER</a:t>
            </a:r>
            <a:endParaRPr lang="en-GB" sz="800" cap="all" spc="150" dirty="0" smtClean="0">
              <a:solidFill>
                <a:schemeClr val="accent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INTRODUCTION AND MOTIVATION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0400" y="1895808"/>
            <a:ext cx="5791200" cy="4267201"/>
          </a:xfrm>
        </p:spPr>
        <p:txBody>
          <a:bodyPr/>
          <a:lstStyle/>
          <a:p>
            <a:r>
              <a:rPr lang="en-US" dirty="0" smtClean="0"/>
              <a:t>Plasma plumes</a:t>
            </a:r>
            <a:r>
              <a:rPr lang="en-US" dirty="0"/>
              <a:t>: Ionized gas propellant expelled from electric thrusters at high divergence angles.</a:t>
            </a:r>
          </a:p>
          <a:p>
            <a:r>
              <a:rPr lang="en-US" dirty="0" smtClean="0"/>
              <a:t>Potential Problems: big concern for spacecraft integrators due to the loss </a:t>
            </a:r>
            <a:r>
              <a:rPr lang="en-US" dirty="0"/>
              <a:t>of propulsive </a:t>
            </a:r>
            <a:r>
              <a:rPr lang="en-US" dirty="0" smtClean="0"/>
              <a:t>momentum and plasma-spacecraft interaction (sputtering, arc discharges,…) of plumes.</a:t>
            </a:r>
          </a:p>
          <a:p>
            <a:r>
              <a:rPr lang="en-US" dirty="0" smtClean="0"/>
              <a:t>Innovative Applications: Using plasma plumes for Space debris removal.</a:t>
            </a:r>
          </a:p>
          <a:p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63" y="4775237"/>
            <a:ext cx="4261874" cy="1701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40964"/>
            <a:ext cx="2585840" cy="19345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95801"/>
            <a:ext cx="2585841" cy="19812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57200" y="3863858"/>
            <a:ext cx="4187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cap="all" spc="150" dirty="0" smtClean="0">
                <a:solidFill>
                  <a:schemeClr val="accent1"/>
                </a:solidFill>
              </a:rPr>
              <a:t>DEPICTION OF A PLASMA PLUME</a:t>
            </a:r>
            <a:endParaRPr lang="en-GB" sz="800" cap="all" spc="150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8" name="CuadroTexto 7"/>
          <p:cNvSpPr txBox="1"/>
          <p:nvPr/>
        </p:nvSpPr>
        <p:spPr>
          <a:xfrm>
            <a:off x="457199" y="6477001"/>
            <a:ext cx="4187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smtClean="0">
                <a:solidFill>
                  <a:schemeClr val="accent1"/>
                </a:solidFill>
              </a:rPr>
              <a:t>SATELLITES USING ELECTRIC PROPULSION</a:t>
            </a:r>
            <a:endParaRPr lang="en-GB" sz="800" cap="all" spc="150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9" name="CuadroTexto 8"/>
          <p:cNvSpPr txBox="1"/>
          <p:nvPr/>
        </p:nvSpPr>
        <p:spPr>
          <a:xfrm>
            <a:off x="3965063" y="6477000"/>
            <a:ext cx="4187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smtClean="0">
                <a:solidFill>
                  <a:schemeClr val="accent1"/>
                </a:solidFill>
              </a:rPr>
              <a:t>ION BEAM SHEPHERD CONCEPT</a:t>
            </a:r>
            <a:endParaRPr lang="en-GB" sz="800" cap="all" spc="150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81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2106" y="48209"/>
            <a:ext cx="6859787" cy="1371600"/>
          </a:xfrm>
        </p:spPr>
        <p:txBody>
          <a:bodyPr/>
          <a:lstStyle/>
          <a:p>
            <a:r>
              <a:rPr lang="es-ES" dirty="0"/>
              <a:t>INTRODUCTION </a:t>
            </a:r>
            <a:r>
              <a:rPr lang="es-ES" dirty="0" smtClean="0"/>
              <a:t>AND MOTIVATION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2106" y="1645768"/>
            <a:ext cx="7239894" cy="4343401"/>
          </a:xfrm>
        </p:spPr>
        <p:txBody>
          <a:bodyPr>
            <a:noAutofit/>
          </a:bodyPr>
          <a:lstStyle/>
          <a:p>
            <a:r>
              <a:rPr lang="en-US" dirty="0" smtClean="0"/>
              <a:t>Limited </a:t>
            </a:r>
            <a:r>
              <a:rPr lang="en-US" dirty="0"/>
              <a:t>availability of space in-flight data and lab measurement impediments -&gt; Plume modeling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Near-Region and Far-Region plume expansion modelling.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Near-Region plume expansion: more complex, advance models are needed (PIC)</a:t>
            </a:r>
          </a:p>
          <a:p>
            <a:r>
              <a:rPr lang="en-US" dirty="0" smtClean="0"/>
              <a:t>Far-Region plume expansion: 0.6 – 1 m. out of thruster. Simpler, </a:t>
            </a:r>
            <a:r>
              <a:rPr lang="en-US" dirty="0" err="1" smtClean="0"/>
              <a:t>colisionless</a:t>
            </a:r>
            <a:r>
              <a:rPr lang="en-US" dirty="0" smtClean="0"/>
              <a:t> and non-magnetic. (Semi-analytical models can be used)</a:t>
            </a:r>
          </a:p>
          <a:p>
            <a:r>
              <a:rPr lang="en-US" dirty="0" smtClean="0"/>
              <a:t>Previous investigations on simple Far-Region plasma plume models were presented in [2].  This dissertation builds upon that work.</a:t>
            </a:r>
          </a:p>
          <a:p>
            <a:endParaRPr lang="en-US" dirty="0" smtClean="0"/>
          </a:p>
        </p:txBody>
      </p:sp>
      <p:grpSp>
        <p:nvGrpSpPr>
          <p:cNvPr id="6" name="Grupo 5"/>
          <p:cNvGrpSpPr/>
          <p:nvPr/>
        </p:nvGrpSpPr>
        <p:grpSpPr>
          <a:xfrm>
            <a:off x="2799887" y="2779979"/>
            <a:ext cx="3544223" cy="2267472"/>
            <a:chOff x="2799887" y="2779979"/>
            <a:chExt cx="3544223" cy="226747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887" y="2779979"/>
              <a:ext cx="3544223" cy="1538939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799887" y="4431898"/>
              <a:ext cx="354422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Description of plume regions: Near region vs. far-region 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87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INTRODUCTION AND MOTIVATION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Objectives of this dissertation: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Understand and model the physical equations driving a two-fluid, </a:t>
            </a:r>
            <a:r>
              <a:rPr lang="en-US" dirty="0" err="1" smtClean="0"/>
              <a:t>colisionless</a:t>
            </a:r>
            <a:r>
              <a:rPr lang="en-US" dirty="0" smtClean="0"/>
              <a:t>, and </a:t>
            </a:r>
            <a:r>
              <a:rPr lang="en-US" dirty="0" err="1" smtClean="0"/>
              <a:t>unmagnetized</a:t>
            </a:r>
            <a:r>
              <a:rPr lang="en-US" dirty="0" smtClean="0"/>
              <a:t> </a:t>
            </a:r>
            <a:r>
              <a:rPr lang="en-US" dirty="0"/>
              <a:t>far-region </a:t>
            </a:r>
            <a:r>
              <a:rPr lang="en-US" dirty="0" smtClean="0"/>
              <a:t> plume expansion.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Inspect two semi-analytical methods in far-region hypersonic plume expansion characterization: the Self-Similar Method (SSM) and the Asymptotic Expansion Method (AEM).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 Development of  </a:t>
            </a:r>
            <a:r>
              <a:rPr lang="en-GB" dirty="0" err="1" smtClean="0"/>
              <a:t>HyperPlume</a:t>
            </a:r>
            <a:r>
              <a:rPr lang="en-GB" dirty="0" smtClean="0"/>
              <a:t>, an Open-Source code written in Python</a:t>
            </a:r>
            <a:r>
              <a:rPr lang="en-GB" dirty="0"/>
              <a:t> </a:t>
            </a:r>
            <a:r>
              <a:rPr lang="en-GB" dirty="0" smtClean="0"/>
              <a:t>to implement and characterise far-region plume expansions within SSM and AEM theory frameworks.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 </a:t>
            </a:r>
            <a:r>
              <a:rPr lang="en-GB" dirty="0" smtClean="0"/>
              <a:t>Inspect the results obtained from </a:t>
            </a:r>
            <a:r>
              <a:rPr lang="en-GB" dirty="0" err="1" smtClean="0"/>
              <a:t>HyperPlume</a:t>
            </a:r>
            <a:r>
              <a:rPr lang="en-GB" dirty="0" smtClean="0"/>
              <a:t> and compare them against previous far-region plume expansions codes to check the validity of the Open-Source code.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dirty="0" smtClean="0"/>
          </a:p>
          <a:p>
            <a:pPr>
              <a:buFont typeface="Wingdings" panose="05000000000000000000" pitchFamily="2" charset="2"/>
              <a:buChar char="ü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73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FAR-REGION MODELLING OF PLUME EXPANSION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2106" y="1904999"/>
                <a:ext cx="7239894" cy="449580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900" dirty="0" smtClean="0"/>
                  <a:t>Far-region plume </a:t>
                </a:r>
                <a:r>
                  <a:rPr lang="en-GB" sz="1900" dirty="0"/>
                  <a:t>steady-state </a:t>
                </a:r>
                <a:r>
                  <a:rPr lang="en-GB" sz="1900" dirty="0" smtClean="0"/>
                  <a:t> </a:t>
                </a:r>
                <a:r>
                  <a:rPr lang="en-US" sz="1900" dirty="0" smtClean="0"/>
                  <a:t>two-fluid model equations:</a:t>
                </a:r>
              </a:p>
              <a:p>
                <a:endParaRPr lang="en-US" sz="1900" dirty="0" smtClean="0"/>
              </a:p>
              <a:p>
                <a:pPr marL="0" indent="0">
                  <a:buNone/>
                </a:pPr>
                <a:r>
                  <a:rPr lang="en-US" sz="1900" dirty="0" smtClean="0"/>
                  <a:t>			</a:t>
                </a:r>
                <a:r>
                  <a:rPr lang="en-US" sz="1900" dirty="0"/>
                  <a:t> </a:t>
                </a:r>
                <a:r>
                  <a:rPr lang="en-US" sz="1900" dirty="0" smtClean="0"/>
                  <a:t>       </a:t>
                </a:r>
              </a:p>
              <a:p>
                <a:pPr marL="0" indent="0">
                  <a:buNone/>
                </a:pPr>
                <a:r>
                  <a:rPr lang="en-US" sz="1900" dirty="0"/>
                  <a:t>	</a:t>
                </a:r>
                <a:r>
                  <a:rPr lang="en-US" sz="1900" dirty="0" smtClean="0"/>
                  <a:t>		        Assumptions					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:endParaRPr lang="en-US" sz="1900" dirty="0"/>
              </a:p>
              <a:p>
                <a:r>
                  <a:rPr lang="en-US" sz="1900" dirty="0" smtClean="0"/>
                  <a:t>Assumptions: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≫ 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900" dirty="0" smtClean="0"/>
                  <a:t>, </a:t>
                </a:r>
                <a:r>
                  <a:rPr lang="en-US" sz="1900" dirty="0" err="1" smtClean="0"/>
                  <a:t>quasineutral</a:t>
                </a:r>
                <a:r>
                  <a:rPr lang="en-US" sz="1900" dirty="0" smtClean="0"/>
                  <a:t> and </a:t>
                </a:r>
                <a:r>
                  <a:rPr lang="en-US" sz="1900" dirty="0" err="1" smtClean="0"/>
                  <a:t>unmagnetized</a:t>
                </a:r>
                <a:r>
                  <a:rPr lang="en-US" sz="1900" dirty="0" smtClean="0"/>
                  <a:t> plume </a:t>
                </a:r>
                <a:r>
                  <a:rPr lang="en-US" sz="1900" dirty="0"/>
                  <a:t>expansion</a:t>
                </a:r>
                <a:r>
                  <a:rPr lang="en-US" sz="19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900" dirty="0" smtClean="0"/>
                  <a:t> approximated to isotropic tensor, neglect ion thermal pressure and electron inertia…</a:t>
                </a:r>
                <a:endParaRPr lang="en-US" sz="1900" dirty="0"/>
              </a:p>
              <a:p>
                <a:r>
                  <a:rPr lang="en-US" sz="1900" dirty="0" smtClean="0"/>
                  <a:t>Hyperbolic Equations: Important parameter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900" b="0" dirty="0" smtClean="0"/>
                  <a:t>. </a:t>
                </a:r>
                <a:r>
                  <a:rPr lang="en-US" sz="1900" dirty="0"/>
                  <a:t>S</a:t>
                </a:r>
                <a:r>
                  <a:rPr lang="en-US" sz="1900" dirty="0" smtClean="0"/>
                  <a:t>olved </a:t>
                </a:r>
                <a:r>
                  <a:rPr lang="en-US" sz="1900" dirty="0"/>
                  <a:t>under two semi-analytical methods valid for hypersonic plume expansions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GB" sz="1900" dirty="0"/>
                  <a:t> ): AEM and SSM.</a:t>
                </a:r>
              </a:p>
              <a:p>
                <a:endParaRPr lang="en-US" b="0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106" y="1904999"/>
                <a:ext cx="7239894" cy="4495801"/>
              </a:xfrm>
              <a:blipFill rotWithShape="0">
                <a:blip r:embed="rId2"/>
                <a:stretch>
                  <a:fillRect l="-505" t="-21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85" y="2449491"/>
            <a:ext cx="1962146" cy="1714947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3505200" y="3173599"/>
            <a:ext cx="1519998" cy="255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754" y="2494376"/>
            <a:ext cx="2900216" cy="11933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54" y="4104200"/>
            <a:ext cx="2900216" cy="32655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71752" y="4479299"/>
            <a:ext cx="41878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smtClean="0">
                <a:solidFill>
                  <a:schemeClr val="accent1"/>
                </a:solidFill>
              </a:rPr>
              <a:t>Initial plume profiles (boundary conditions)</a:t>
            </a:r>
          </a:p>
          <a:p>
            <a:r>
              <a:rPr lang="en-US" sz="800" cap="all" spc="150" dirty="0" smtClean="0">
                <a:solidFill>
                  <a:schemeClr val="accent1"/>
                </a:solidFill>
              </a:rPr>
              <a:t>Defined at initial far-region plume plane O</a:t>
            </a:r>
            <a:endParaRPr lang="en-GB" sz="800" cap="all" spc="150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9" name="CuadroTexto 8"/>
          <p:cNvSpPr txBox="1"/>
          <p:nvPr/>
        </p:nvSpPr>
        <p:spPr>
          <a:xfrm>
            <a:off x="1437485" y="4176836"/>
            <a:ext cx="41878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smtClean="0">
                <a:solidFill>
                  <a:schemeClr val="accent1"/>
                </a:solidFill>
              </a:rPr>
              <a:t>General two-fluid equations</a:t>
            </a:r>
            <a:endParaRPr lang="en-GB" sz="800" cap="all" spc="150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  <p:sp>
        <p:nvSpPr>
          <p:cNvPr id="10" name="CuadroTexto 9"/>
          <p:cNvSpPr txBox="1"/>
          <p:nvPr/>
        </p:nvSpPr>
        <p:spPr>
          <a:xfrm>
            <a:off x="5171752" y="3711347"/>
            <a:ext cx="41878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cap="all" spc="150" dirty="0" smtClean="0">
                <a:solidFill>
                  <a:schemeClr val="accent1"/>
                </a:solidFill>
              </a:rPr>
              <a:t>Hyperbolic plume expansion equations in</a:t>
            </a:r>
          </a:p>
          <a:p>
            <a:r>
              <a:rPr lang="en-GB" sz="800" cap="all" spc="150" dirty="0" smtClean="0">
                <a:solidFill>
                  <a:schemeClr val="accent1"/>
                </a:solidFill>
              </a:rPr>
              <a:t>radial cords. After assumptions</a:t>
            </a:r>
            <a:endParaRPr lang="en-GB" sz="800" cap="all" spc="150" dirty="0">
              <a:solidFill>
                <a:schemeClr val="accent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35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ASYMPTOTIC EXPANSION METHOD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2108" y="1904999"/>
                <a:ext cx="3429893" cy="411480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AEM based on perturbation theory and asymptotic expansions about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dirty="0" smtClean="0"/>
                  <a:t> General solution built upon AEM higher order corrections.</a:t>
                </a:r>
              </a:p>
              <a:p>
                <a:r>
                  <a:rPr lang="en-GB" dirty="0" smtClean="0"/>
                  <a:t>Change of reference system,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GB" dirty="0" smtClean="0"/>
                  <a:t> map to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 smtClean="0"/>
                  <a:t> returns simpler equations:</a:t>
                </a:r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108" y="1904999"/>
                <a:ext cx="3429893" cy="4114801"/>
              </a:xfrm>
              <a:blipFill>
                <a:blip r:embed="rId2"/>
                <a:stretch>
                  <a:fillRect l="-1066" t="-1331" r="-19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o 12"/>
          <p:cNvGrpSpPr/>
          <p:nvPr/>
        </p:nvGrpSpPr>
        <p:grpSpPr>
          <a:xfrm>
            <a:off x="4876799" y="3429520"/>
            <a:ext cx="4187826" cy="3072036"/>
            <a:chOff x="4876799" y="3429520"/>
            <a:chExt cx="4187826" cy="307203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799" y="3429520"/>
              <a:ext cx="3822909" cy="2348761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4876800" y="5886003"/>
              <a:ext cx="41878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density comparison (logarithm) between </a:t>
              </a:r>
              <a:r>
                <a:rPr lang="en-GB" sz="800" cap="all" spc="150" dirty="0" err="1" smtClean="0">
                  <a:solidFill>
                    <a:schemeClr val="accent1"/>
                  </a:solidFill>
                </a:rPr>
                <a:t>aem</a:t>
              </a:r>
              <a:r>
                <a:rPr lang="en-GB" sz="800" cap="all" spc="150" dirty="0" smtClean="0">
                  <a:solidFill>
                    <a:schemeClr val="accent1"/>
                  </a:solidFill>
                </a:rPr>
                <a:t> zeroth, 1</a:t>
              </a:r>
              <a:r>
                <a:rPr lang="en-GB" sz="800" cap="all" spc="150" baseline="30000" dirty="0" smtClean="0">
                  <a:solidFill>
                    <a:schemeClr val="accent1"/>
                  </a:solidFill>
                </a:rPr>
                <a:t>st</a:t>
              </a:r>
              <a:r>
                <a:rPr lang="en-GB" sz="800" cap="all" spc="150" dirty="0">
                  <a:solidFill>
                    <a:schemeClr val="accent1"/>
                  </a:solidFill>
                </a:rPr>
                <a:t> </a:t>
              </a:r>
              <a:r>
                <a:rPr lang="en-GB" sz="800" cap="all" spc="150" dirty="0" smtClean="0">
                  <a:solidFill>
                    <a:schemeClr val="accent1"/>
                  </a:solidFill>
                </a:rPr>
                <a:t>and 2</a:t>
              </a:r>
              <a:r>
                <a:rPr lang="en-GB" sz="800" cap="all" spc="150" baseline="30000" dirty="0" smtClean="0">
                  <a:solidFill>
                    <a:schemeClr val="accent1"/>
                  </a:solidFill>
                </a:rPr>
                <a:t>nd</a:t>
              </a:r>
              <a:r>
                <a:rPr lang="en-GB" sz="800" cap="all" spc="150" dirty="0">
                  <a:solidFill>
                    <a:schemeClr val="accent1"/>
                  </a:solidFill>
                </a:rPr>
                <a:t> </a:t>
              </a:r>
              <a:r>
                <a:rPr lang="en-GB" sz="800" cap="all" spc="150" dirty="0" smtClean="0">
                  <a:solidFill>
                    <a:schemeClr val="accent1"/>
                  </a:solidFill>
                </a:rPr>
                <a:t>order solutions.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876800" y="1904999"/>
            <a:ext cx="4187825" cy="1749577"/>
            <a:chOff x="4876800" y="1904999"/>
            <a:chExt cx="4187825" cy="174957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800" y="1904999"/>
              <a:ext cx="3792583" cy="1080379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/>
          </p:nvSpPr>
          <p:spPr>
            <a:xfrm>
              <a:off x="4876800" y="3039023"/>
              <a:ext cx="418782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General </a:t>
              </a:r>
              <a:r>
                <a:rPr lang="en-GB" sz="800" cap="all" spc="150" dirty="0" err="1" smtClean="0">
                  <a:solidFill>
                    <a:schemeClr val="accent1"/>
                  </a:solidFill>
                </a:rPr>
                <a:t>aem</a:t>
              </a:r>
              <a:r>
                <a:rPr lang="en-GB" sz="800" cap="all" spc="150" dirty="0" smtClean="0">
                  <a:solidFill>
                    <a:schemeClr val="accent1"/>
                  </a:solidFill>
                </a:rPr>
                <a:t> solution: unperturbed term + arbitrarily</a:t>
              </a:r>
            </a:p>
            <a:p>
              <a:r>
                <a:rPr lang="en-US" sz="800" cap="all" spc="150" dirty="0" smtClean="0">
                  <a:solidFill>
                    <a:schemeClr val="accent1"/>
                  </a:solidFill>
                </a:rPr>
                <a:t>Higher order corrections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447800" y="4289245"/>
            <a:ext cx="4187825" cy="1596758"/>
            <a:chOff x="1447800" y="4289245"/>
            <a:chExt cx="4187825" cy="1596758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800" y="4289245"/>
              <a:ext cx="2571750" cy="85725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800" y="5289369"/>
              <a:ext cx="2076450" cy="361950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1447800" y="5670559"/>
              <a:ext cx="41878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cap="all" spc="150" dirty="0" smtClean="0">
                  <a:solidFill>
                    <a:schemeClr val="accent1"/>
                  </a:solidFill>
                </a:rPr>
                <a:t>Zeroth order </a:t>
              </a:r>
              <a:r>
                <a:rPr lang="en-GB" sz="800" cap="all" spc="150" dirty="0" err="1" smtClean="0">
                  <a:solidFill>
                    <a:schemeClr val="accent1"/>
                  </a:solidFill>
                </a:rPr>
                <a:t>aem</a:t>
              </a:r>
              <a:r>
                <a:rPr lang="en-GB" sz="800" cap="all" spc="150" dirty="0" smtClean="0">
                  <a:solidFill>
                    <a:schemeClr val="accent1"/>
                  </a:solidFill>
                </a:rPr>
                <a:t> </a:t>
              </a:r>
              <a:r>
                <a:rPr lang="en-GB" sz="800" cap="all" spc="150" dirty="0" err="1" smtClean="0">
                  <a:solidFill>
                    <a:schemeClr val="accent1"/>
                  </a:solidFill>
                </a:rPr>
                <a:t>equationS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02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488010"/>
            <a:ext cx="6859787" cy="1371600"/>
          </a:xfrm>
        </p:spPr>
        <p:txBody>
          <a:bodyPr/>
          <a:lstStyle/>
          <a:p>
            <a:r>
              <a:rPr lang="es-ES" dirty="0"/>
              <a:t>ASYMPTOTIC EXPANSION METHOD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2057400"/>
                <a:ext cx="8382000" cy="4648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900" dirty="0"/>
                  <a:t>AEM advantages: perturbation terms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900" dirty="0"/>
                  <a:t> (quick parametric studies), </a:t>
                </a:r>
                <a:r>
                  <a:rPr lang="en-US" sz="1900" dirty="0"/>
                  <a:t>more flexibility in the choice of initial density and velocity profiles.</a:t>
                </a:r>
              </a:p>
              <a:p>
                <a:r>
                  <a:rPr lang="en-US" sz="1900" dirty="0"/>
                  <a:t>AEM disadvantages: narrow convergence zone, accuracy depends on higher order corrections </a:t>
                </a:r>
                <a:r>
                  <a:rPr lang="en-US" sz="1900" dirty="0" smtClean="0"/>
                  <a:t>(more </a:t>
                </a:r>
                <a:r>
                  <a:rPr lang="en-US" sz="1900" dirty="0"/>
                  <a:t>complex equations</a:t>
                </a:r>
                <a:r>
                  <a:rPr lang="en-US" sz="1900" dirty="0" smtClean="0"/>
                  <a:t>).</a:t>
                </a:r>
              </a:p>
              <a:p>
                <a:endParaRPr lang="en-US" sz="1900" dirty="0"/>
              </a:p>
              <a:p>
                <a:endParaRPr lang="en-US" sz="1900" dirty="0" smtClean="0"/>
              </a:p>
              <a:p>
                <a:endParaRPr lang="en-US" sz="1900" dirty="0" smtClean="0"/>
              </a:p>
              <a:p>
                <a:endParaRPr lang="en-US" sz="1900" dirty="0" smtClean="0"/>
              </a:p>
              <a:p>
                <a:endParaRPr lang="en-US" sz="1900" dirty="0" smtClean="0"/>
              </a:p>
              <a:p>
                <a:endParaRPr lang="en-US" sz="1900" dirty="0" smtClean="0"/>
              </a:p>
              <a:p>
                <a:endParaRPr lang="en-US" sz="1900" dirty="0" smtClean="0"/>
              </a:p>
              <a:p>
                <a:r>
                  <a:rPr lang="en-US" sz="1900" dirty="0" smtClean="0"/>
                  <a:t>Improvement: AEM with marching scheme.</a:t>
                </a:r>
                <a:endParaRPr lang="en-GB" sz="19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057400"/>
                <a:ext cx="8382000" cy="4648200"/>
              </a:xfrm>
              <a:blipFill>
                <a:blip r:embed="rId2"/>
                <a:stretch>
                  <a:fillRect l="-436" t="-18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88" y="3276600"/>
            <a:ext cx="2825112" cy="2695008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4800600" y="3886200"/>
            <a:ext cx="4187825" cy="1537382"/>
            <a:chOff x="4800600" y="3886200"/>
            <a:chExt cx="4187825" cy="1537382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0600" y="3886200"/>
              <a:ext cx="3873358" cy="990600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4800600" y="4915751"/>
              <a:ext cx="418782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cap="all" spc="150" dirty="0" smtClean="0">
                  <a:solidFill>
                    <a:schemeClr val="accent1"/>
                  </a:solidFill>
                </a:rPr>
                <a:t>AEM HIGHER ORDERCORRECTION GENERAL EQUATIONS. </a:t>
              </a:r>
              <a:endParaRPr lang="en-GB" sz="800" cap="all" spc="150" dirty="0">
                <a:solidFill>
                  <a:schemeClr val="accent1"/>
                </a:solidFill>
              </a:endParaRP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159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8_TF02895261_TF02895261.potx" id="{408D3025-4796-40C5-A420-4B86355D8C1A}" vid="{9B9A56E1-CA61-4AB5-B8B3-A8E151813968}"/>
    </a:ext>
  </a:extLst>
</a:theme>
</file>

<file path=ppt/theme/theme2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www.w3.org/XML/1998/namespace"/>
    <ds:schemaRef ds:uri="http://purl.org/dc/terms/"/>
    <ds:schemaRef ds:uri="4873beb7-5857-4685-be1f-d57550cc96c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túnel azul digital empresarial (panorámica)</Template>
  <TotalTime>0</TotalTime>
  <Words>1434</Words>
  <Application>Microsoft Office PowerPoint</Application>
  <PresentationFormat>Presentación en pantalla (4:3)</PresentationFormat>
  <Paragraphs>226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Cambria Math</vt:lpstr>
      <vt:lpstr>Corbel</vt:lpstr>
      <vt:lpstr>Wingdings</vt:lpstr>
      <vt:lpstr>Túnel azul digital 16 × 9</vt:lpstr>
      <vt:lpstr>Implementation and characterization of  an open-source plasma plume code</vt:lpstr>
      <vt:lpstr>INDEX</vt:lpstr>
      <vt:lpstr>INTRODUCTION AND MOTIVATION </vt:lpstr>
      <vt:lpstr>INTRODUCTION AND MOTIVATION</vt:lpstr>
      <vt:lpstr>INTRODUCTION AND MOTIVATION</vt:lpstr>
      <vt:lpstr>INTRODUCTION AND MOTIVATION</vt:lpstr>
      <vt:lpstr>FAR-REGION MODELLING OF PLUME EXPANSION</vt:lpstr>
      <vt:lpstr>ASYMPTOTIC EXPANSION METHOD</vt:lpstr>
      <vt:lpstr>ASYMPTOTIC EXPANSION METHOD</vt:lpstr>
      <vt:lpstr>ASYMPTOTIC EXPANSION METHOD</vt:lpstr>
      <vt:lpstr>SELF-SIMILARITY METHOD</vt:lpstr>
      <vt:lpstr>SELF-SIMILARITY METHOD</vt:lpstr>
      <vt:lpstr>HYPERPLUME PYTHON CODE</vt:lpstr>
      <vt:lpstr>HYPERPLUME PYTHON CODE</vt:lpstr>
      <vt:lpstr>HYPERPLUME PYTHON CODE</vt:lpstr>
      <vt:lpstr>CHARACTERIZATION OF PLUMES WITH HYPERPLUME</vt:lpstr>
      <vt:lpstr>CHARACTERIZATION OF PLUMES WITH HYPERPLUME</vt:lpstr>
      <vt:lpstr>CHARACTERIZATION OF PLUMES WITH HYPERPLUME</vt:lpstr>
      <vt:lpstr>CHARACTERIZATION OF PLUMES WITH HYPERPLUME</vt:lpstr>
      <vt:lpstr>CHARACTERIZATION OF PLUMES WITH HYPERPLUME</vt:lpstr>
      <vt:lpstr>CHARACTERIZATION OF PLUMES WITH HYPERPLUME</vt:lpstr>
      <vt:lpstr>CHARACTERIZATION OF PLUMES WITH HYPERPLUME</vt:lpstr>
      <vt:lpstr>CONCLUSIONS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2017-06-23T16:29:21Z</dcterms:created>
  <dcterms:modified xsi:type="dcterms:W3CDTF">2017-07-12T16:53:33Z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